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57" r:id="rId3"/>
    <p:sldId id="266" r:id="rId4"/>
    <p:sldId id="406" r:id="rId5"/>
    <p:sldId id="385" r:id="rId6"/>
    <p:sldId id="388" r:id="rId7"/>
    <p:sldId id="484" r:id="rId8"/>
    <p:sldId id="267" r:id="rId9"/>
    <p:sldId id="270" r:id="rId10"/>
    <p:sldId id="271" r:id="rId11"/>
    <p:sldId id="386" r:id="rId12"/>
    <p:sldId id="272" r:id="rId13"/>
    <p:sldId id="273" r:id="rId14"/>
    <p:sldId id="329" r:id="rId15"/>
    <p:sldId id="274" r:id="rId16"/>
    <p:sldId id="276" r:id="rId17"/>
    <p:sldId id="323" r:id="rId18"/>
    <p:sldId id="492" r:id="rId19"/>
    <p:sldId id="493" r:id="rId20"/>
    <p:sldId id="494" r:id="rId21"/>
    <p:sldId id="495" r:id="rId22"/>
    <p:sldId id="496" r:id="rId23"/>
    <p:sldId id="497" r:id="rId24"/>
    <p:sldId id="498" r:id="rId25"/>
    <p:sldId id="499" r:id="rId26"/>
    <p:sldId id="500" r:id="rId27"/>
    <p:sldId id="502" r:id="rId28"/>
    <p:sldId id="503" r:id="rId29"/>
    <p:sldId id="504" r:id="rId30"/>
    <p:sldId id="505" r:id="rId31"/>
    <p:sldId id="506" r:id="rId32"/>
    <p:sldId id="507" r:id="rId33"/>
    <p:sldId id="508" r:id="rId34"/>
    <p:sldId id="526" r:id="rId35"/>
    <p:sldId id="509" r:id="rId36"/>
    <p:sldId id="510" r:id="rId37"/>
    <p:sldId id="511" r:id="rId38"/>
    <p:sldId id="512" r:id="rId39"/>
    <p:sldId id="513" r:id="rId40"/>
    <p:sldId id="514" r:id="rId41"/>
    <p:sldId id="515" r:id="rId42"/>
    <p:sldId id="517" r:id="rId43"/>
    <p:sldId id="518" r:id="rId44"/>
    <p:sldId id="389" r:id="rId45"/>
    <p:sldId id="390" r:id="rId46"/>
    <p:sldId id="400" r:id="rId47"/>
    <p:sldId id="426" r:id="rId48"/>
    <p:sldId id="427" r:id="rId49"/>
    <p:sldId id="428" r:id="rId50"/>
    <p:sldId id="429" r:id="rId51"/>
    <p:sldId id="430" r:id="rId52"/>
    <p:sldId id="431" r:id="rId53"/>
    <p:sldId id="432" r:id="rId54"/>
    <p:sldId id="433" r:id="rId55"/>
    <p:sldId id="434" r:id="rId56"/>
    <p:sldId id="435" r:id="rId57"/>
    <p:sldId id="437" r:id="rId58"/>
    <p:sldId id="440" r:id="rId59"/>
    <p:sldId id="442" r:id="rId60"/>
    <p:sldId id="443" r:id="rId61"/>
    <p:sldId id="444" r:id="rId62"/>
    <p:sldId id="446" r:id="rId63"/>
    <p:sldId id="447" r:id="rId64"/>
    <p:sldId id="448" r:id="rId65"/>
    <p:sldId id="449" r:id="rId66"/>
    <p:sldId id="450" r:id="rId67"/>
    <p:sldId id="453" r:id="rId68"/>
    <p:sldId id="457" r:id="rId69"/>
    <p:sldId id="458" r:id="rId70"/>
    <p:sldId id="464" r:id="rId71"/>
    <p:sldId id="470" r:id="rId72"/>
    <p:sldId id="471" r:id="rId73"/>
    <p:sldId id="472" r:id="rId74"/>
    <p:sldId id="473" r:id="rId75"/>
    <p:sldId id="481" r:id="rId76"/>
    <p:sldId id="383" r:id="rId77"/>
    <p:sldId id="319" r:id="rId7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99"/>
    <a:srgbClr val="CC3300"/>
    <a:srgbClr val="336600"/>
    <a:srgbClr val="006600"/>
    <a:srgbClr val="2D58D3"/>
    <a:srgbClr val="C00000"/>
    <a:srgbClr val="800080"/>
    <a:srgbClr val="9933FF"/>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87923" autoAdjust="0"/>
  </p:normalViewPr>
  <p:slideViewPr>
    <p:cSldViewPr>
      <p:cViewPr varScale="1">
        <p:scale>
          <a:sx n="79" d="100"/>
          <a:sy n="79" d="100"/>
        </p:scale>
        <p:origin x="-132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D7B99-F311-4E61-BA18-88E76D6F5380}" type="datetimeFigureOut">
              <a:rPr lang="zh-TW" altLang="en-US" smtClean="0"/>
              <a:pPr/>
              <a:t>2014/11/19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FEFFA-EE15-4C72-B9A9-80C910761D42}" type="slidenum">
              <a:rPr lang="zh-TW" altLang="en-US" smtClean="0"/>
              <a:pPr/>
              <a:t>‹#›</a:t>
            </a:fld>
            <a:endParaRPr lang="zh-TW" altLang="en-US"/>
          </a:p>
        </p:txBody>
      </p:sp>
    </p:spTree>
    <p:extLst>
      <p:ext uri="{BB962C8B-B14F-4D97-AF65-F5344CB8AC3E}">
        <p14:creationId xmlns:p14="http://schemas.microsoft.com/office/powerpoint/2010/main" val="410050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FFFEFFA-EE15-4C72-B9A9-80C910761D42}"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FFFEFFA-EE15-4C72-B9A9-80C910761D42}"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FFFEFFA-EE15-4C72-B9A9-80C910761D42}" type="slidenum">
              <a:rPr lang="zh-TW" altLang="en-US" smtClean="0"/>
              <a:pPr/>
              <a:t>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FFFEFFA-EE15-4C72-B9A9-80C910761D42}" type="slidenum">
              <a:rPr lang="zh-TW" altLang="en-US" smtClean="0"/>
              <a:pPr/>
              <a:t>9</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FFFEFFA-EE15-4C72-B9A9-80C910761D42}" type="slidenum">
              <a:rPr lang="zh-TW" altLang="en-US" smtClean="0"/>
              <a:pPr/>
              <a:t>11</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FFFEFFA-EE15-4C72-B9A9-80C910761D42}" type="slidenum">
              <a:rPr lang="zh-TW" altLang="en-US" smtClean="0"/>
              <a:pPr/>
              <a:t>12</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FFFEFFA-EE15-4C72-B9A9-80C910761D42}" type="slidenum">
              <a:rPr lang="zh-TW" altLang="en-US" smtClean="0"/>
              <a:pPr/>
              <a:t>15</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zh-TW" altLang="en-US" sz="8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D53A3415-62A0-42A0-8575-7978AFA1AA23}" type="datetimeFigureOut">
              <a:rPr lang="zh-TW" altLang="en-US" smtClean="0"/>
              <a:pPr/>
              <a:t>2014/11/19</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0046651B-6370-49C7-8EC4-52BE96DAEBBD}"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53A3415-62A0-42A0-8575-7978AFA1AA23}" type="datetimeFigureOut">
              <a:rPr lang="zh-TW" altLang="en-US" smtClean="0"/>
              <a:pPr/>
              <a:t>2014/11/19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46651B-6370-49C7-8EC4-52BE96DAEBB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53A3415-62A0-42A0-8575-7978AFA1AA23}" type="datetimeFigureOut">
              <a:rPr lang="zh-TW" altLang="en-US" smtClean="0"/>
              <a:pPr/>
              <a:t>2014/11/19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46651B-6370-49C7-8EC4-52BE96DAEBBD}"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85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35163"/>
            <a:ext cx="4038600" cy="43894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35163"/>
            <a:ext cx="4038600" cy="2117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205288"/>
            <a:ext cx="4038600" cy="21193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13"/>
          <p:cNvSpPr>
            <a:spLocks noGrp="1"/>
          </p:cNvSpPr>
          <p:nvPr>
            <p:ph type="dt" sz="half" idx="10"/>
          </p:nvPr>
        </p:nvSpPr>
        <p:spPr/>
        <p:txBody>
          <a:bodyPr/>
          <a:lstStyle>
            <a:lvl1pPr>
              <a:defRPr/>
            </a:lvl1pPr>
          </a:lstStyle>
          <a:p>
            <a:pPr>
              <a:defRPr/>
            </a:pPr>
            <a:fld id="{7A46A98A-EE2A-48B0-8BCD-C7A120F4F411}" type="datetimeFigureOut">
              <a:rPr lang="zh-TW" altLang="en-US"/>
              <a:pPr>
                <a:defRPr/>
              </a:pPr>
              <a:t>2014/11/19</a:t>
            </a:fld>
            <a:endParaRPr lang="zh-TW" altLang="en-US"/>
          </a:p>
        </p:txBody>
      </p:sp>
      <p:sp>
        <p:nvSpPr>
          <p:cNvPr id="7" name="頁尾版面配置區 2"/>
          <p:cNvSpPr>
            <a:spLocks noGrp="1"/>
          </p:cNvSpPr>
          <p:nvPr>
            <p:ph type="ftr" sz="quarter" idx="11"/>
          </p:nvPr>
        </p:nvSpPr>
        <p:spPr/>
        <p:txBody>
          <a:bodyPr/>
          <a:lstStyle>
            <a:lvl1pPr>
              <a:defRPr/>
            </a:lvl1pPr>
          </a:lstStyle>
          <a:p>
            <a:pPr>
              <a:defRPr/>
            </a:pPr>
            <a:endParaRPr lang="zh-TW" altLang="en-US"/>
          </a:p>
        </p:txBody>
      </p:sp>
      <p:sp>
        <p:nvSpPr>
          <p:cNvPr id="8" name="投影片編號版面配置區 22"/>
          <p:cNvSpPr>
            <a:spLocks noGrp="1"/>
          </p:cNvSpPr>
          <p:nvPr>
            <p:ph type="sldNum" sz="quarter" idx="12"/>
          </p:nvPr>
        </p:nvSpPr>
        <p:spPr/>
        <p:txBody>
          <a:bodyPr/>
          <a:lstStyle>
            <a:lvl1pPr>
              <a:defRPr/>
            </a:lvl1pPr>
          </a:lstStyle>
          <a:p>
            <a:pPr>
              <a:defRPr/>
            </a:pPr>
            <a:fld id="{36F58576-7CD9-4E4E-AA22-AA74BDAA2D23}"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D53A3415-62A0-42A0-8575-7978AFA1AA23}" type="datetimeFigureOut">
              <a:rPr lang="zh-TW" altLang="en-US" smtClean="0"/>
              <a:pPr/>
              <a:t>2014/11/19</a:t>
            </a:fld>
            <a:endParaRPr lang="zh-TW" altLang="en-US"/>
          </a:p>
        </p:txBody>
      </p:sp>
      <p:sp>
        <p:nvSpPr>
          <p:cNvPr id="9" name="投影片編號版面配置區 8"/>
          <p:cNvSpPr>
            <a:spLocks noGrp="1"/>
          </p:cNvSpPr>
          <p:nvPr>
            <p:ph type="sldNum" sz="quarter" idx="15"/>
          </p:nvPr>
        </p:nvSpPr>
        <p:spPr/>
        <p:txBody>
          <a:bodyPr rtlCol="0"/>
          <a:lstStyle/>
          <a:p>
            <a:fld id="{0046651B-6370-49C7-8EC4-52BE96DAEBBD}"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D53A3415-62A0-42A0-8575-7978AFA1AA23}" type="datetimeFigureOut">
              <a:rPr lang="zh-TW" altLang="en-US" smtClean="0"/>
              <a:pPr/>
              <a:t>2014/11/19</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0046651B-6370-49C7-8EC4-52BE96DAEBBD}"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D53A3415-62A0-42A0-8575-7978AFA1AA23}" type="datetimeFigureOut">
              <a:rPr lang="zh-TW" altLang="en-US" smtClean="0"/>
              <a:pPr/>
              <a:t>2014/11/19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046651B-6370-49C7-8EC4-52BE96DAEBBD}"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D53A3415-62A0-42A0-8575-7978AFA1AA23}" type="datetimeFigureOut">
              <a:rPr lang="zh-TW" altLang="en-US" smtClean="0"/>
              <a:pPr/>
              <a:t>2014/11/19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046651B-6370-49C7-8EC4-52BE96DAEBBD}"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D53A3415-62A0-42A0-8575-7978AFA1AA23}" type="datetimeFigureOut">
              <a:rPr lang="zh-TW" altLang="en-US" smtClean="0"/>
              <a:pPr/>
              <a:t>2014/11/19</a:t>
            </a:fld>
            <a:endParaRPr lang="zh-TW" altLang="en-US"/>
          </a:p>
        </p:txBody>
      </p:sp>
      <p:sp>
        <p:nvSpPr>
          <p:cNvPr id="7" name="投影片編號版面配置區 6"/>
          <p:cNvSpPr>
            <a:spLocks noGrp="1"/>
          </p:cNvSpPr>
          <p:nvPr>
            <p:ph type="sldNum" sz="quarter" idx="11"/>
          </p:nvPr>
        </p:nvSpPr>
        <p:spPr/>
        <p:txBody>
          <a:bodyPr rtlCol="0"/>
          <a:lstStyle/>
          <a:p>
            <a:fld id="{0046651B-6370-49C7-8EC4-52BE96DAEBBD}"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53A3415-62A0-42A0-8575-7978AFA1AA23}" type="datetimeFigureOut">
              <a:rPr lang="zh-TW" altLang="en-US" smtClean="0"/>
              <a:pPr/>
              <a:t>2014/11/19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046651B-6370-49C7-8EC4-52BE96DAEBB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D53A3415-62A0-42A0-8575-7978AFA1AA23}" type="datetimeFigureOut">
              <a:rPr lang="zh-TW" altLang="en-US" smtClean="0"/>
              <a:pPr/>
              <a:t>2014/11/19</a:t>
            </a:fld>
            <a:endParaRPr lang="zh-TW" altLang="en-US"/>
          </a:p>
        </p:txBody>
      </p:sp>
      <p:sp>
        <p:nvSpPr>
          <p:cNvPr id="22" name="投影片編號版面配置區 21"/>
          <p:cNvSpPr>
            <a:spLocks noGrp="1"/>
          </p:cNvSpPr>
          <p:nvPr>
            <p:ph type="sldNum" sz="quarter" idx="15"/>
          </p:nvPr>
        </p:nvSpPr>
        <p:spPr/>
        <p:txBody>
          <a:bodyPr rtlCol="0"/>
          <a:lstStyle/>
          <a:p>
            <a:fld id="{0046651B-6370-49C7-8EC4-52BE96DAEBBD}"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D53A3415-62A0-42A0-8575-7978AFA1AA23}" type="datetimeFigureOut">
              <a:rPr lang="zh-TW" altLang="en-US" smtClean="0"/>
              <a:pPr/>
              <a:t>2014/11/19</a:t>
            </a:fld>
            <a:endParaRPr lang="zh-TW" altLang="en-US"/>
          </a:p>
        </p:txBody>
      </p:sp>
      <p:sp>
        <p:nvSpPr>
          <p:cNvPr id="18" name="投影片編號版面配置區 17"/>
          <p:cNvSpPr>
            <a:spLocks noGrp="1"/>
          </p:cNvSpPr>
          <p:nvPr>
            <p:ph type="sldNum" sz="quarter" idx="11"/>
          </p:nvPr>
        </p:nvSpPr>
        <p:spPr/>
        <p:txBody>
          <a:bodyPr rtlCol="0"/>
          <a:lstStyle/>
          <a:p>
            <a:fld id="{0046651B-6370-49C7-8EC4-52BE96DAEBBD}"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53A3415-62A0-42A0-8575-7978AFA1AA23}" type="datetimeFigureOut">
              <a:rPr lang="zh-TW" altLang="en-US" smtClean="0"/>
              <a:pPr/>
              <a:t>2014/11/19</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046651B-6370-49C7-8EC4-52BE96DAEBB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near.archives.gov.tw/"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file:///H:\&#27284;&#26696;&#25033;&#29992;&#31805;&#25910;&#21934;.doc"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7704" y="2276872"/>
            <a:ext cx="6480720" cy="923330"/>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zh-TW" sz="5400" b="1" cap="none" spc="0" dirty="0" smtClean="0">
                <a:ln w="11430"/>
                <a:solidFill>
                  <a:srgbClr val="7030A0"/>
                </a:solidFill>
                <a:effectLst>
                  <a:outerShdw blurRad="50800" dist="39000" dir="5460000" algn="tl">
                    <a:srgbClr val="000000">
                      <a:alpha val="38000"/>
                    </a:srgbClr>
                  </a:outerShdw>
                </a:effectLst>
                <a:latin typeface="標楷體" pitchFamily="65" charset="-120"/>
                <a:ea typeface="標楷體" pitchFamily="65" charset="-120"/>
              </a:rPr>
              <a:t>檔案</a:t>
            </a:r>
            <a:r>
              <a:rPr lang="zh-TW" altLang="en-US" sz="5400" b="1" cap="none" spc="0" dirty="0" smtClean="0">
                <a:ln w="11430"/>
                <a:solidFill>
                  <a:srgbClr val="7030A0"/>
                </a:solidFill>
                <a:effectLst>
                  <a:outerShdw blurRad="50800" dist="39000" dir="5460000" algn="tl">
                    <a:srgbClr val="000000">
                      <a:alpha val="38000"/>
                    </a:srgbClr>
                  </a:outerShdw>
                </a:effectLst>
                <a:latin typeface="標楷體" pitchFamily="65" charset="-120"/>
                <a:ea typeface="標楷體" pitchFamily="65" charset="-120"/>
              </a:rPr>
              <a:t>立案編目</a:t>
            </a:r>
            <a:r>
              <a:rPr lang="zh-TW" altLang="en-US" sz="5400" b="1" dirty="0" smtClean="0">
                <a:ln w="11430"/>
                <a:solidFill>
                  <a:srgbClr val="7030A0"/>
                </a:solidFill>
                <a:effectLst>
                  <a:outerShdw blurRad="50800" dist="39000" dir="5460000" algn="tl">
                    <a:srgbClr val="000000">
                      <a:alpha val="38000"/>
                    </a:srgbClr>
                  </a:outerShdw>
                </a:effectLst>
                <a:latin typeface="標楷體" pitchFamily="65" charset="-120"/>
                <a:ea typeface="標楷體" pitchFamily="65" charset="-120"/>
              </a:rPr>
              <a:t>與</a:t>
            </a:r>
            <a:r>
              <a:rPr lang="zh-TW" altLang="en-US" sz="5400" b="1" cap="none" spc="0" dirty="0" smtClean="0">
                <a:ln w="11430"/>
                <a:solidFill>
                  <a:srgbClr val="7030A0"/>
                </a:solidFill>
                <a:effectLst>
                  <a:outerShdw blurRad="50800" dist="39000" dir="5460000" algn="tl">
                    <a:srgbClr val="000000">
                      <a:alpha val="38000"/>
                    </a:srgbClr>
                  </a:outerShdw>
                </a:effectLst>
                <a:latin typeface="標楷體" pitchFamily="65" charset="-120"/>
                <a:ea typeface="標楷體" pitchFamily="65" charset="-120"/>
              </a:rPr>
              <a:t>應用</a:t>
            </a:r>
            <a:endParaRPr lang="zh-TW" altLang="en-US" sz="4400" b="1" cap="none" spc="0" dirty="0">
              <a:ln w="11430"/>
              <a:solidFill>
                <a:srgbClr val="7030A0"/>
              </a:solidFill>
              <a:effectLst>
                <a:outerShdw blurRad="50800" dist="39000" dir="5460000" algn="tl">
                  <a:srgbClr val="000000">
                    <a:alpha val="38000"/>
                  </a:srgbClr>
                </a:outerShdw>
              </a:effectLst>
            </a:endParaRPr>
          </a:p>
        </p:txBody>
      </p:sp>
      <p:sp>
        <p:nvSpPr>
          <p:cNvPr id="2" name="副標題 1"/>
          <p:cNvSpPr>
            <a:spLocks noGrp="1"/>
          </p:cNvSpPr>
          <p:nvPr>
            <p:ph type="subTitle" idx="1"/>
          </p:nvPr>
        </p:nvSpPr>
        <p:spPr/>
        <p:txBody>
          <a:bodyPr/>
          <a:lstStyle/>
          <a:p>
            <a:endParaRPr lang="zh-TW"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6400" y="548680"/>
            <a:ext cx="7467600" cy="1143000"/>
          </a:xfrm>
        </p:spPr>
        <p:txBody>
          <a:bodyPr/>
          <a:lstStyle/>
          <a:p>
            <a:r>
              <a:rPr lang="en-US" altLang="zh-TW" sz="3200" dirty="0" smtClean="0">
                <a:latin typeface="標楷體" pitchFamily="65" charset="-120"/>
                <a:ea typeface="標楷體" pitchFamily="65" charset="-120"/>
              </a:rPr>
              <a:t>Step 1</a:t>
            </a:r>
            <a:r>
              <a:rPr lang="zh-TW" altLang="zh-TW" sz="3200" dirty="0" smtClean="0">
                <a:latin typeface="標楷體" pitchFamily="65" charset="-120"/>
                <a:ea typeface="標楷體" pitchFamily="65" charset="-120"/>
              </a:rPr>
              <a:t>：分類</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899592" y="1628800"/>
            <a:ext cx="7467600" cy="4873752"/>
          </a:xfrm>
        </p:spPr>
        <p:txBody>
          <a:bodyPr/>
          <a:lstStyle/>
          <a:p>
            <a:r>
              <a:rPr lang="zh-TW" altLang="zh-TW" sz="2800" dirty="0" smtClean="0">
                <a:solidFill>
                  <a:srgbClr val="0000FF"/>
                </a:solidFill>
                <a:latin typeface="標楷體" pitchFamily="65" charset="-120"/>
                <a:ea typeface="標楷體" pitchFamily="65" charset="-120"/>
              </a:rPr>
              <a:t>賦予各案件分類號，聚集同分類號之案件</a:t>
            </a:r>
          </a:p>
          <a:p>
            <a:r>
              <a:rPr lang="zh-TW" altLang="zh-TW" sz="2800" dirty="0" smtClean="0">
                <a:solidFill>
                  <a:srgbClr val="0000FF"/>
                </a:solidFill>
                <a:latin typeface="標楷體" pitchFamily="65" charset="-120"/>
                <a:ea typeface="標楷體" pitchFamily="65" charset="-120"/>
              </a:rPr>
              <a:t>分類原則</a:t>
            </a:r>
          </a:p>
          <a:p>
            <a:pPr lvl="1"/>
            <a:r>
              <a:rPr lang="zh-TW" altLang="zh-TW" sz="2400" dirty="0" smtClean="0">
                <a:latin typeface="標楷體" pitchFamily="65" charset="-120"/>
                <a:ea typeface="標楷體" pitchFamily="65" charset="-120"/>
              </a:rPr>
              <a:t>性質相同者歸入同一類目</a:t>
            </a:r>
          </a:p>
          <a:p>
            <a:pPr lvl="1"/>
            <a:r>
              <a:rPr lang="zh-TW" altLang="zh-TW" sz="2400" dirty="0" smtClean="0">
                <a:latin typeface="標楷體" pitchFamily="65" charset="-120"/>
                <a:ea typeface="標楷體" pitchFamily="65" charset="-120"/>
              </a:rPr>
              <a:t>分入專屬或最適切類目</a:t>
            </a:r>
          </a:p>
          <a:p>
            <a:pPr lvl="1"/>
            <a:r>
              <a:rPr lang="zh-TW" altLang="zh-TW" sz="2400" dirty="0" smtClean="0">
                <a:latin typeface="標楷體" pitchFamily="65" charset="-120"/>
                <a:ea typeface="標楷體" pitchFamily="65" charset="-120"/>
              </a:rPr>
              <a:t>涉及二類目以上：應就內容歸入主要類別</a:t>
            </a:r>
          </a:p>
          <a:p>
            <a:pPr lvl="1"/>
            <a:r>
              <a:rPr lang="zh-TW" altLang="zh-TW" sz="2400" dirty="0" smtClean="0">
                <a:latin typeface="標楷體" pitchFamily="65" charset="-120"/>
                <a:ea typeface="標楷體" pitchFamily="65" charset="-120"/>
              </a:rPr>
              <a:t>續辦案件與前案歸入同一類目</a:t>
            </a:r>
          </a:p>
          <a:p>
            <a:r>
              <a:rPr lang="zh-TW" altLang="zh-TW" sz="2800" dirty="0" smtClean="0">
                <a:solidFill>
                  <a:srgbClr val="0000FF"/>
                </a:solidFill>
                <a:latin typeface="標楷體" pitchFamily="65" charset="-120"/>
                <a:ea typeface="標楷體" pitchFamily="65" charset="-120"/>
              </a:rPr>
              <a:t>檢視分類號之妥適性</a:t>
            </a:r>
            <a:endParaRPr lang="zh-TW" altLang="zh-TW" sz="280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0"/>
            <a:ext cx="7467600" cy="1143000"/>
          </a:xfrm>
        </p:spPr>
        <p:txBody>
          <a:bodyPr/>
          <a:lstStyle/>
          <a:p>
            <a:r>
              <a:rPr lang="en-US" altLang="zh-TW" sz="2800" dirty="0" smtClean="0">
                <a:latin typeface="標楷體" pitchFamily="65" charset="-120"/>
                <a:ea typeface="標楷體" pitchFamily="65" charset="-120"/>
              </a:rPr>
              <a:t>Step 2</a:t>
            </a:r>
            <a:r>
              <a:rPr lang="zh-TW" altLang="zh-TW" sz="2800" dirty="0" smtClean="0">
                <a:latin typeface="標楷體" pitchFamily="65" charset="-120"/>
                <a:ea typeface="標楷體" pitchFamily="65" charset="-120"/>
              </a:rPr>
              <a:t>：編案</a:t>
            </a:r>
            <a:endParaRPr lang="zh-TW" altLang="en-US" dirty="0"/>
          </a:p>
        </p:txBody>
      </p:sp>
      <p:sp>
        <p:nvSpPr>
          <p:cNvPr id="3" name="內容版面配置區 2"/>
          <p:cNvSpPr>
            <a:spLocks noGrp="1"/>
          </p:cNvSpPr>
          <p:nvPr>
            <p:ph sz="quarter" idx="1"/>
          </p:nvPr>
        </p:nvSpPr>
        <p:spPr>
          <a:xfrm>
            <a:off x="467544" y="1268760"/>
            <a:ext cx="7467600" cy="4873752"/>
          </a:xfrm>
        </p:spPr>
        <p:txBody>
          <a:bodyPr/>
          <a:lstStyle/>
          <a:p>
            <a:r>
              <a:rPr lang="zh-TW" altLang="en-US" dirty="0" smtClean="0">
                <a:solidFill>
                  <a:srgbClr val="0000FF"/>
                </a:solidFill>
                <a:latin typeface="標楷體" pitchFamily="65" charset="-120"/>
                <a:ea typeface="標楷體" pitchFamily="65" charset="-120"/>
              </a:rPr>
              <a:t>類目名稱 </a:t>
            </a:r>
            <a:r>
              <a:rPr lang="en-US" altLang="zh-TW" dirty="0" err="1" smtClean="0">
                <a:solidFill>
                  <a:srgbClr val="0000FF"/>
                </a:solidFill>
                <a:latin typeface="標楷體" pitchFamily="65" charset="-120"/>
                <a:ea typeface="標楷體" pitchFamily="65" charset="-120"/>
              </a:rPr>
              <a:t>vs</a:t>
            </a:r>
            <a:r>
              <a:rPr lang="zh-TW" altLang="en-US" dirty="0" smtClean="0">
                <a:solidFill>
                  <a:srgbClr val="0000FF"/>
                </a:solidFill>
                <a:latin typeface="標楷體" pitchFamily="65" charset="-120"/>
                <a:ea typeface="標楷體" pitchFamily="65" charset="-120"/>
              </a:rPr>
              <a:t> 案名</a:t>
            </a:r>
          </a:p>
          <a:p>
            <a:pPr lvl="1"/>
            <a:r>
              <a:rPr lang="zh-TW" altLang="en-US" dirty="0" smtClean="0">
                <a:latin typeface="標楷體" pitchFamily="65" charset="-120"/>
                <a:ea typeface="標楷體" pitchFamily="65" charset="-120"/>
              </a:rPr>
              <a:t>類目名稱：</a:t>
            </a:r>
            <a:r>
              <a:rPr lang="zh-TW" altLang="en-US" dirty="0" smtClean="0">
                <a:solidFill>
                  <a:srgbClr val="990099"/>
                </a:solidFill>
                <a:latin typeface="標楷體" pitchFamily="65" charset="-120"/>
                <a:ea typeface="標楷體" pitchFamily="65" charset="-120"/>
              </a:rPr>
              <a:t>機關檔案分類表中依組織層級或業務性質，呈現其分類類目之名稱</a:t>
            </a:r>
            <a:r>
              <a:rPr lang="zh-TW" altLang="en-US"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宜求穩定 </a:t>
            </a:r>
          </a:p>
          <a:p>
            <a:pPr lvl="1"/>
            <a:r>
              <a:rPr lang="zh-TW" altLang="en-US" dirty="0" smtClean="0">
                <a:latin typeface="標楷體" pitchFamily="65" charset="-120"/>
                <a:ea typeface="標楷體" pitchFamily="65" charset="-120"/>
              </a:rPr>
              <a:t>案名：</a:t>
            </a:r>
            <a:r>
              <a:rPr lang="zh-TW" altLang="en-US" dirty="0" smtClean="0">
                <a:solidFill>
                  <a:srgbClr val="990099"/>
                </a:solidFill>
                <a:latin typeface="標楷體" pitchFamily="65" charset="-120"/>
                <a:ea typeface="標楷體" pitchFamily="65" charset="-120"/>
              </a:rPr>
              <a:t>扼要表達案卷內容之名稱</a:t>
            </a:r>
            <a:r>
              <a:rPr lang="zh-TW" altLang="en-US"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彈性運用 </a:t>
            </a:r>
          </a:p>
          <a:p>
            <a:endParaRPr lang="zh-TW" altLang="en-US" dirty="0"/>
          </a:p>
        </p:txBody>
      </p:sp>
      <p:graphicFrame>
        <p:nvGraphicFramePr>
          <p:cNvPr id="27650" name="Object 2"/>
          <p:cNvGraphicFramePr>
            <a:graphicFrameLocks noChangeAspect="1"/>
          </p:cNvGraphicFramePr>
          <p:nvPr/>
        </p:nvGraphicFramePr>
        <p:xfrm>
          <a:off x="1259632" y="2924944"/>
          <a:ext cx="3455987" cy="6350000"/>
        </p:xfrm>
        <a:graphic>
          <a:graphicData uri="http://schemas.openxmlformats.org/presentationml/2006/ole">
            <mc:AlternateContent xmlns:mc="http://schemas.openxmlformats.org/markup-compatibility/2006">
              <mc:Choice xmlns:v="urn:schemas-microsoft-com:vml" Requires="v">
                <p:oleObj spid="_x0000_s27716" name="工作表" r:id="rId4" imgW="3095550" imgH="6505665" progId="Excel.Sheet.8">
                  <p:embed/>
                </p:oleObj>
              </mc:Choice>
              <mc:Fallback>
                <p:oleObj name="工作表" r:id="rId4" imgW="3095550" imgH="6505665"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2924944"/>
                        <a:ext cx="3455987" cy="635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字方塊 4"/>
          <p:cNvSpPr txBox="1"/>
          <p:nvPr/>
        </p:nvSpPr>
        <p:spPr>
          <a:xfrm>
            <a:off x="5004048" y="3789040"/>
            <a:ext cx="2839239"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案次</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：本署人員任用審定</a:t>
            </a:r>
            <a:endParaRPr lang="zh-TW" altLang="en-US" dirty="0">
              <a:latin typeface="標楷體" pitchFamily="65" charset="-120"/>
              <a:ea typeface="標楷體" pitchFamily="65" charset="-120"/>
            </a:endParaRPr>
          </a:p>
        </p:txBody>
      </p:sp>
      <p:sp>
        <p:nvSpPr>
          <p:cNvPr id="6" name="文字方塊 5"/>
          <p:cNvSpPr txBox="1"/>
          <p:nvPr/>
        </p:nvSpPr>
        <p:spPr>
          <a:xfrm>
            <a:off x="5004048" y="4221088"/>
            <a:ext cx="3531736"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案次</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：所屬各機關人員任用審定</a:t>
            </a:r>
            <a:endParaRPr lang="zh-TW" altLang="en-US" dirty="0">
              <a:latin typeface="標楷體" pitchFamily="65" charset="-120"/>
              <a:ea typeface="標楷體" pitchFamily="65" charset="-120"/>
            </a:endParaRPr>
          </a:p>
        </p:txBody>
      </p:sp>
      <p:sp>
        <p:nvSpPr>
          <p:cNvPr id="7" name="文字方塊 6"/>
          <p:cNvSpPr txBox="1"/>
          <p:nvPr/>
        </p:nvSpPr>
        <p:spPr>
          <a:xfrm>
            <a:off x="5076056" y="4941168"/>
            <a:ext cx="2839239"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案次</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：本署人員任用審定</a:t>
            </a:r>
            <a:endParaRPr lang="zh-TW" altLang="en-US" dirty="0">
              <a:latin typeface="標楷體" pitchFamily="65" charset="-120"/>
              <a:ea typeface="標楷體" pitchFamily="65" charset="-120"/>
            </a:endParaRPr>
          </a:p>
        </p:txBody>
      </p:sp>
      <p:sp>
        <p:nvSpPr>
          <p:cNvPr id="8" name="文字方塊 7"/>
          <p:cNvSpPr txBox="1"/>
          <p:nvPr/>
        </p:nvSpPr>
        <p:spPr>
          <a:xfrm>
            <a:off x="5076056" y="5373216"/>
            <a:ext cx="2839239"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案次</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：監獄人員任用審定</a:t>
            </a:r>
            <a:endParaRPr lang="zh-TW" altLang="en-US" dirty="0">
              <a:latin typeface="標楷體" pitchFamily="65" charset="-120"/>
              <a:ea typeface="標楷體" pitchFamily="65" charset="-120"/>
            </a:endParaRPr>
          </a:p>
        </p:txBody>
      </p:sp>
      <p:sp>
        <p:nvSpPr>
          <p:cNvPr id="9" name="文字方塊 8"/>
          <p:cNvSpPr txBox="1"/>
          <p:nvPr/>
        </p:nvSpPr>
        <p:spPr>
          <a:xfrm>
            <a:off x="5076056" y="5805264"/>
            <a:ext cx="3070071"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案次</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：看守所人員任用審定</a:t>
            </a:r>
            <a:endParaRPr lang="zh-TW" altLang="en-US" dirty="0">
              <a:latin typeface="標楷體" pitchFamily="65" charset="-120"/>
              <a:ea typeface="標楷體" pitchFamily="65" charset="-120"/>
            </a:endParaRPr>
          </a:p>
        </p:txBody>
      </p:sp>
      <p:sp>
        <p:nvSpPr>
          <p:cNvPr id="10" name="文字方塊 9"/>
          <p:cNvSpPr txBox="1"/>
          <p:nvPr/>
        </p:nvSpPr>
        <p:spPr>
          <a:xfrm>
            <a:off x="5076056" y="6237312"/>
            <a:ext cx="1569660"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案次</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11" name="文字方塊 10"/>
          <p:cNvSpPr txBox="1"/>
          <p:nvPr/>
        </p:nvSpPr>
        <p:spPr>
          <a:xfrm>
            <a:off x="5004048" y="3068960"/>
            <a:ext cx="3531736"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案次</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：本署及所屬人員任用審定</a:t>
            </a:r>
            <a:endParaRPr lang="zh-TW" altLang="en-US" dirty="0">
              <a:latin typeface="標楷體" pitchFamily="65" charset="-120"/>
              <a:ea typeface="標楷體" pitchFamily="65" charset="-120"/>
            </a:endParaRPr>
          </a:p>
        </p:txBody>
      </p:sp>
      <p:cxnSp>
        <p:nvCxnSpPr>
          <p:cNvPr id="13" name="直線單箭頭接點 12"/>
          <p:cNvCxnSpPr>
            <a:endCxn id="11" idx="1"/>
          </p:cNvCxnSpPr>
          <p:nvPr/>
        </p:nvCxnSpPr>
        <p:spPr>
          <a:xfrm flipV="1">
            <a:off x="3707904" y="3253626"/>
            <a:ext cx="1296144" cy="1975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V="1">
            <a:off x="3707904" y="4221088"/>
            <a:ext cx="1296144"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3707904" y="5229200"/>
            <a:ext cx="144016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620688"/>
            <a:ext cx="7467600" cy="1143000"/>
          </a:xfrm>
        </p:spPr>
        <p:txBody>
          <a:bodyPr/>
          <a:lstStyle/>
          <a:p>
            <a:r>
              <a:rPr lang="en-US" altLang="zh-TW" sz="3200" dirty="0" smtClean="0">
                <a:latin typeface="標楷體" pitchFamily="65" charset="-120"/>
                <a:ea typeface="標楷體" pitchFamily="65" charset="-120"/>
              </a:rPr>
              <a:t>Step 2</a:t>
            </a:r>
            <a:r>
              <a:rPr lang="zh-TW" altLang="zh-TW" sz="3200" dirty="0" smtClean="0">
                <a:latin typeface="標楷體" pitchFamily="65" charset="-120"/>
                <a:ea typeface="標楷體" pitchFamily="65" charset="-120"/>
              </a:rPr>
              <a:t>：編案</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755576" y="1844824"/>
            <a:ext cx="7272808" cy="5161784"/>
          </a:xfrm>
        </p:spPr>
        <p:txBody>
          <a:bodyPr>
            <a:normAutofit/>
          </a:bodyPr>
          <a:lstStyle/>
          <a:p>
            <a:r>
              <a:rPr lang="zh-TW" altLang="zh-TW" sz="2600" dirty="0" smtClean="0">
                <a:solidFill>
                  <a:srgbClr val="0000FF"/>
                </a:solidFill>
                <a:latin typeface="標楷體" pitchFamily="65" charset="-120"/>
                <a:ea typeface="標楷體" pitchFamily="65" charset="-120"/>
              </a:rPr>
              <a:t>將同一分類號</a:t>
            </a:r>
            <a:r>
              <a:rPr lang="zh-TW" altLang="en-US" sz="2600" dirty="0" smtClean="0">
                <a:solidFill>
                  <a:srgbClr val="0000FF"/>
                </a:solidFill>
                <a:latin typeface="標楷體" pitchFamily="65" charset="-120"/>
                <a:ea typeface="標楷體" pitchFamily="65" charset="-120"/>
              </a:rPr>
              <a:t>中，</a:t>
            </a:r>
            <a:r>
              <a:rPr lang="zh-TW" altLang="zh-TW" sz="2600" dirty="0" smtClean="0">
                <a:solidFill>
                  <a:srgbClr val="0000FF"/>
                </a:solidFill>
                <a:latin typeface="標楷體" pitchFamily="65" charset="-120"/>
                <a:ea typeface="標楷體" pitchFamily="65" charset="-120"/>
              </a:rPr>
              <a:t>性質相同或案情關聯之檔案，編整於同一案卷，並賦予簡要案名</a:t>
            </a:r>
          </a:p>
          <a:p>
            <a:r>
              <a:rPr lang="zh-TW" altLang="zh-TW" sz="2600" dirty="0" smtClean="0">
                <a:solidFill>
                  <a:srgbClr val="0000FF"/>
                </a:solidFill>
                <a:latin typeface="標楷體" pitchFamily="65" charset="-120"/>
                <a:ea typeface="標楷體" pitchFamily="65" charset="-120"/>
              </a:rPr>
              <a:t>作法</a:t>
            </a:r>
          </a:p>
          <a:p>
            <a:pPr lvl="1"/>
            <a:r>
              <a:rPr lang="zh-TW" altLang="zh-TW" sz="2400" dirty="0" smtClean="0">
                <a:latin typeface="標楷體" pitchFamily="65" charset="-120"/>
                <a:ea typeface="標楷體" pitchFamily="65" charset="-120"/>
              </a:rPr>
              <a:t>查檢已立案卷</a:t>
            </a:r>
            <a:endParaRPr lang="en-US" altLang="zh-TW" sz="2400" dirty="0" smtClean="0">
              <a:latin typeface="標楷體" pitchFamily="65" charset="-120"/>
              <a:ea typeface="標楷體" pitchFamily="65" charset="-120"/>
            </a:endParaRPr>
          </a:p>
          <a:p>
            <a:pPr lvl="2"/>
            <a:r>
              <a:rPr lang="zh-TW" altLang="en-US" sz="2200" dirty="0" smtClean="0">
                <a:solidFill>
                  <a:srgbClr val="990099"/>
                </a:solidFill>
                <a:latin typeface="標楷體" pitchFamily="65" charset="-120"/>
                <a:ea typeface="標楷體" pitchFamily="65" charset="-120"/>
              </a:rPr>
              <a:t>依歸檔案件之分類結果，查檢該分類號下已立案卷 </a:t>
            </a:r>
            <a:endParaRPr lang="zh-TW" altLang="zh-TW" sz="2200" dirty="0" smtClean="0">
              <a:solidFill>
                <a:srgbClr val="990099"/>
              </a:solidFill>
              <a:latin typeface="標楷體" pitchFamily="65" charset="-120"/>
              <a:ea typeface="標楷體" pitchFamily="65" charset="-120"/>
            </a:endParaRPr>
          </a:p>
          <a:p>
            <a:pPr lvl="1"/>
            <a:r>
              <a:rPr lang="zh-TW" altLang="zh-TW" sz="2400" dirty="0" smtClean="0">
                <a:latin typeface="標楷體" pitchFamily="65" charset="-120"/>
                <a:ea typeface="標楷體" pitchFamily="65" charset="-120"/>
              </a:rPr>
              <a:t>歸入舊案或另立新案</a:t>
            </a:r>
            <a:endParaRPr lang="en-US" altLang="zh-TW" sz="2400" dirty="0" smtClean="0">
              <a:latin typeface="標楷體" pitchFamily="65" charset="-120"/>
              <a:ea typeface="標楷體" pitchFamily="65" charset="-120"/>
            </a:endParaRPr>
          </a:p>
          <a:p>
            <a:pPr lvl="2"/>
            <a:r>
              <a:rPr lang="zh-TW" altLang="en-US" sz="2200" dirty="0" smtClean="0">
                <a:solidFill>
                  <a:srgbClr val="990099"/>
                </a:solidFill>
                <a:latin typeface="標楷體" pitchFamily="65" charset="-120"/>
                <a:ea typeface="標楷體" pitchFamily="65" charset="-120"/>
              </a:rPr>
              <a:t>案情賡續發展或屬專案性質者，宜另立新案 </a:t>
            </a:r>
          </a:p>
          <a:p>
            <a:pPr lvl="2"/>
            <a:r>
              <a:rPr lang="zh-TW" altLang="en-US" sz="2200" dirty="0" smtClean="0">
                <a:solidFill>
                  <a:srgbClr val="990099"/>
                </a:solidFill>
                <a:latin typeface="標楷體" pitchFamily="65" charset="-120"/>
                <a:ea typeface="標楷體" pitchFamily="65" charset="-120"/>
              </a:rPr>
              <a:t>立新案者，應賦予案次號及案名</a:t>
            </a:r>
            <a:endParaRPr lang="zh-TW" altLang="en-US" dirty="0" smtClean="0"/>
          </a:p>
          <a:p>
            <a:pPr lvl="4"/>
            <a:endParaRPr lang="zh-TW" altLang="en-US" sz="2000" dirty="0" smtClean="0">
              <a:solidFill>
                <a:srgbClr val="990099"/>
              </a:solidFill>
              <a:latin typeface="標楷體" pitchFamily="65" charset="-120"/>
              <a:ea typeface="標楷體" pitchFamily="65" charset="-120"/>
            </a:endParaRPr>
          </a:p>
          <a:p>
            <a:pPr lvl="3"/>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404664"/>
            <a:ext cx="7467600" cy="1143000"/>
          </a:xfrm>
        </p:spPr>
        <p:txBody>
          <a:bodyPr/>
          <a:lstStyle/>
          <a:p>
            <a:r>
              <a:rPr lang="en-US" altLang="zh-TW" sz="3200" dirty="0" smtClean="0">
                <a:latin typeface="標楷體" pitchFamily="65" charset="-120"/>
                <a:ea typeface="標楷體" pitchFamily="65" charset="-120"/>
              </a:rPr>
              <a:t>Step 2</a:t>
            </a:r>
            <a:r>
              <a:rPr lang="zh-TW" altLang="zh-TW" sz="3200" dirty="0" smtClean="0">
                <a:latin typeface="標楷體" pitchFamily="65" charset="-120"/>
                <a:ea typeface="標楷體" pitchFamily="65" charset="-120"/>
              </a:rPr>
              <a:t>：編案</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539552" y="1196752"/>
            <a:ext cx="8208912" cy="5400600"/>
          </a:xfrm>
        </p:spPr>
        <p:txBody>
          <a:bodyPr>
            <a:normAutofit/>
          </a:bodyPr>
          <a:lstStyle/>
          <a:p>
            <a:r>
              <a:rPr lang="zh-TW" altLang="en-US" sz="2800" dirty="0" smtClean="0">
                <a:solidFill>
                  <a:srgbClr val="0000FF"/>
                </a:solidFill>
                <a:latin typeface="標楷體" pitchFamily="65" charset="-120"/>
                <a:ea typeface="標楷體" pitchFamily="65" charset="-120"/>
              </a:rPr>
              <a:t>編案</a:t>
            </a:r>
            <a:r>
              <a:rPr lang="zh-TW" altLang="zh-TW" sz="2800" dirty="0" smtClean="0">
                <a:solidFill>
                  <a:srgbClr val="0000FF"/>
                </a:solidFill>
                <a:latin typeface="標楷體" pitchFamily="65" charset="-120"/>
                <a:ea typeface="標楷體" pitchFamily="65" charset="-120"/>
              </a:rPr>
              <a:t>原則</a:t>
            </a:r>
          </a:p>
          <a:p>
            <a:pPr lvl="1"/>
            <a:r>
              <a:rPr lang="zh-TW" altLang="zh-TW" sz="2400" dirty="0" smtClean="0">
                <a:latin typeface="標楷體" pitchFamily="65" charset="-120"/>
                <a:ea typeface="標楷體" pitchFamily="65" charset="-120"/>
              </a:rPr>
              <a:t>重要案件：一事一案</a:t>
            </a:r>
          </a:p>
          <a:p>
            <a:pPr lvl="1">
              <a:buNone/>
            </a:pP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a:t>
            </a:r>
            <a:r>
              <a:rPr lang="zh-TW" altLang="zh-TW" sz="2400" dirty="0" smtClean="0">
                <a:latin typeface="標楷體" pitchFamily="65" charset="-120"/>
                <a:ea typeface="標楷體" pitchFamily="65" charset="-120"/>
              </a:rPr>
              <a:t>機關重要專案、計畫或業務活動</a:t>
            </a:r>
            <a:endParaRPr lang="en-US" altLang="zh-TW" sz="2400" dirty="0" smtClean="0">
              <a:latin typeface="標楷體" pitchFamily="65" charset="-120"/>
              <a:ea typeface="標楷體" pitchFamily="65" charset="-120"/>
            </a:endParaRPr>
          </a:p>
          <a:p>
            <a:pPr lvl="2"/>
            <a:r>
              <a:rPr lang="zh-TW" altLang="zh-TW" sz="2400" dirty="0" smtClean="0">
                <a:solidFill>
                  <a:srgbClr val="0000FF"/>
                </a:solidFill>
                <a:latin typeface="標楷體" pitchFamily="65" charset="-120"/>
                <a:ea typeface="標楷體" pitchFamily="65" charset="-120"/>
              </a:rPr>
              <a:t>重要法制專案</a:t>
            </a:r>
            <a:endParaRPr lang="en-US" altLang="zh-TW" sz="2400" dirty="0" smtClean="0">
              <a:solidFill>
                <a:srgbClr val="0000FF"/>
              </a:solidFill>
              <a:latin typeface="標楷體" pitchFamily="65" charset="-120"/>
              <a:ea typeface="標楷體" pitchFamily="65" charset="-120"/>
            </a:endParaRPr>
          </a:p>
          <a:p>
            <a:pPr lvl="3"/>
            <a:r>
              <a:rPr lang="zh-TW" altLang="en-US" sz="2200" dirty="0">
                <a:solidFill>
                  <a:srgbClr val="990099"/>
                </a:solidFill>
                <a:latin typeface="標楷體" pitchFamily="65" charset="-120"/>
                <a:ea typeface="標楷體" pitchFamily="65" charset="-120"/>
              </a:rPr>
              <a:t>矯正署</a:t>
            </a:r>
            <a:r>
              <a:rPr lang="zh-TW" altLang="zh-TW" sz="2200" dirty="0" smtClean="0">
                <a:solidFill>
                  <a:srgbClr val="990099"/>
                </a:solidFill>
                <a:latin typeface="標楷體" pitchFamily="65" charset="-120"/>
                <a:ea typeface="標楷體" pitchFamily="65" charset="-120"/>
              </a:rPr>
              <a:t>「</a:t>
            </a:r>
            <a:r>
              <a:rPr lang="zh-TW" altLang="en-US" sz="2200" dirty="0">
                <a:solidFill>
                  <a:srgbClr val="990099"/>
                </a:solidFill>
                <a:latin typeface="標楷體" pitchFamily="65" charset="-120"/>
                <a:ea typeface="標楷體" pitchFamily="65" charset="-120"/>
              </a:rPr>
              <a:t>法務部矯正署處務規程</a:t>
            </a:r>
            <a:r>
              <a:rPr lang="zh-TW" altLang="zh-TW" sz="2200" dirty="0">
                <a:solidFill>
                  <a:srgbClr val="990099"/>
                </a:solidFill>
                <a:latin typeface="標楷體" pitchFamily="65" charset="-120"/>
                <a:ea typeface="標楷體" pitchFamily="65" charset="-120"/>
              </a:rPr>
              <a:t>訂定</a:t>
            </a:r>
            <a:r>
              <a:rPr lang="zh-TW" altLang="zh-TW" sz="2200" dirty="0" smtClean="0">
                <a:solidFill>
                  <a:srgbClr val="990099"/>
                </a:solidFill>
                <a:latin typeface="標楷體" pitchFamily="65" charset="-120"/>
                <a:ea typeface="標楷體" pitchFamily="65" charset="-120"/>
              </a:rPr>
              <a:t>」、</a:t>
            </a:r>
            <a:r>
              <a:rPr lang="zh-TW" altLang="zh-TW" sz="2200" dirty="0">
                <a:solidFill>
                  <a:srgbClr val="990099"/>
                </a:solidFill>
                <a:latin typeface="標楷體" pitchFamily="65" charset="-120"/>
                <a:ea typeface="標楷體" pitchFamily="65" charset="-120"/>
              </a:rPr>
              <a:t>「</a:t>
            </a:r>
            <a:r>
              <a:rPr lang="zh-TW" altLang="en-US" sz="2200" dirty="0">
                <a:solidFill>
                  <a:srgbClr val="990099"/>
                </a:solidFill>
                <a:latin typeface="標楷體" pitchFamily="65" charset="-120"/>
                <a:ea typeface="標楷體" pitchFamily="65" charset="-120"/>
              </a:rPr>
              <a:t>羈押</a:t>
            </a:r>
            <a:r>
              <a:rPr lang="zh-TW" altLang="zh-TW" sz="2200" dirty="0">
                <a:solidFill>
                  <a:srgbClr val="990099"/>
                </a:solidFill>
                <a:latin typeface="標楷體" pitchFamily="65" charset="-120"/>
                <a:ea typeface="標楷體" pitchFamily="65" charset="-120"/>
              </a:rPr>
              <a:t>法修訂」</a:t>
            </a:r>
          </a:p>
          <a:p>
            <a:pPr lvl="2"/>
            <a:r>
              <a:rPr lang="zh-TW" altLang="zh-TW" sz="2400" dirty="0" smtClean="0">
                <a:solidFill>
                  <a:srgbClr val="0000FF"/>
                </a:solidFill>
                <a:latin typeface="標楷體" pitchFamily="65" charset="-120"/>
                <a:ea typeface="標楷體" pitchFamily="65" charset="-120"/>
              </a:rPr>
              <a:t>重要施政或業務</a:t>
            </a:r>
            <a:endParaRPr lang="en-US" altLang="zh-TW" sz="2400" dirty="0" smtClean="0">
              <a:solidFill>
                <a:srgbClr val="0000FF"/>
              </a:solidFill>
              <a:latin typeface="標楷體" pitchFamily="65" charset="-120"/>
              <a:ea typeface="標楷體" pitchFamily="65" charset="-120"/>
            </a:endParaRPr>
          </a:p>
          <a:p>
            <a:pPr lvl="3"/>
            <a:r>
              <a:rPr lang="zh-TW" altLang="en-US" sz="2200" dirty="0">
                <a:solidFill>
                  <a:srgbClr val="990099"/>
                </a:solidFill>
                <a:latin typeface="標楷體" pitchFamily="65" charset="-120"/>
                <a:ea typeface="標楷體" pitchFamily="65" charset="-120"/>
              </a:rPr>
              <a:t>矯正署改制成立</a:t>
            </a:r>
            <a:r>
              <a:rPr lang="zh-TW" altLang="zh-TW" sz="2200" dirty="0">
                <a:solidFill>
                  <a:srgbClr val="990099"/>
                </a:solidFill>
                <a:latin typeface="標楷體" pitchFamily="65" charset="-120"/>
                <a:ea typeface="標楷體" pitchFamily="65" charset="-120"/>
              </a:rPr>
              <a:t>案</a:t>
            </a:r>
            <a:endParaRPr lang="en-US" altLang="zh-TW" sz="2200" dirty="0">
              <a:solidFill>
                <a:srgbClr val="990099"/>
              </a:solidFill>
              <a:latin typeface="標楷體" pitchFamily="65" charset="-120"/>
              <a:ea typeface="標楷體" pitchFamily="65" charset="-120"/>
            </a:endParaRPr>
          </a:p>
          <a:p>
            <a:pPr lvl="3"/>
            <a:r>
              <a:rPr lang="zh-TW" altLang="en-US" sz="2200" dirty="0">
                <a:solidFill>
                  <a:srgbClr val="990099"/>
                </a:solidFill>
                <a:latin typeface="標楷體" pitchFamily="65" charset="-120"/>
                <a:ea typeface="標楷體" pitchFamily="65" charset="-120"/>
              </a:rPr>
              <a:t>矯正署</a:t>
            </a:r>
            <a:r>
              <a:rPr lang="zh-TW" altLang="zh-TW" sz="2200" dirty="0">
                <a:solidFill>
                  <a:srgbClr val="990099"/>
                </a:solidFill>
                <a:latin typeface="標楷體" pitchFamily="65" charset="-120"/>
                <a:ea typeface="標楷體" pitchFamily="65" charset="-120"/>
              </a:rPr>
              <a:t>「</a:t>
            </a:r>
            <a:r>
              <a:rPr lang="zh-TW" altLang="en-US" sz="2200" dirty="0">
                <a:solidFill>
                  <a:srgbClr val="990099"/>
                </a:solidFill>
                <a:latin typeface="標楷體" pitchFamily="65" charset="-120"/>
                <a:ea typeface="標楷體" pitchFamily="65" charset="-120"/>
              </a:rPr>
              <a:t>海峽兩岸收容人</a:t>
            </a:r>
            <a:r>
              <a:rPr lang="zh-TW" altLang="zh-TW" sz="2200" dirty="0">
                <a:solidFill>
                  <a:srgbClr val="990099"/>
                </a:solidFill>
                <a:latin typeface="標楷體" panose="03000509000000000000" pitchFamily="65" charset="-120"/>
                <a:ea typeface="標楷體" panose="03000509000000000000" pitchFamily="65" charset="-120"/>
              </a:rPr>
              <a:t>書畫及工藝</a:t>
            </a:r>
            <a:r>
              <a:rPr lang="zh-TW" altLang="en-US" sz="2200" dirty="0">
                <a:solidFill>
                  <a:srgbClr val="990099"/>
                </a:solidFill>
                <a:latin typeface="標楷體" panose="03000509000000000000" pitchFamily="65" charset="-120"/>
                <a:ea typeface="標楷體" panose="03000509000000000000" pitchFamily="65" charset="-120"/>
              </a:rPr>
              <a:t>作品</a:t>
            </a:r>
            <a:r>
              <a:rPr lang="zh-TW" altLang="zh-TW" sz="2200" dirty="0">
                <a:solidFill>
                  <a:srgbClr val="990099"/>
                </a:solidFill>
                <a:latin typeface="標楷體" panose="03000509000000000000" pitchFamily="65" charset="-120"/>
                <a:ea typeface="標楷體" panose="03000509000000000000" pitchFamily="65" charset="-120"/>
              </a:rPr>
              <a:t>聯展」</a:t>
            </a:r>
            <a:endParaRPr lang="en-US" altLang="zh-TW" sz="2200" dirty="0">
              <a:solidFill>
                <a:srgbClr val="990099"/>
              </a:solidFill>
              <a:latin typeface="標楷體" pitchFamily="65" charset="-120"/>
              <a:ea typeface="標楷體" pitchFamily="65" charset="-120"/>
            </a:endParaRPr>
          </a:p>
          <a:p>
            <a:pPr lvl="3"/>
            <a:r>
              <a:rPr lang="zh-TW" altLang="en-US" sz="2200" dirty="0">
                <a:solidFill>
                  <a:srgbClr val="990099"/>
                </a:solidFill>
                <a:latin typeface="標楷體" pitchFamily="65" charset="-120"/>
                <a:ea typeface="標楷體" pitchFamily="65" charset="-120"/>
              </a:rPr>
              <a:t>臺中戒治所</a:t>
            </a:r>
            <a:r>
              <a:rPr lang="zh-TW" altLang="zh-TW" sz="2200" dirty="0">
                <a:solidFill>
                  <a:srgbClr val="990099"/>
                </a:solidFill>
                <a:latin typeface="標楷體" pitchFamily="65" charset="-120"/>
                <a:ea typeface="標楷體" pitchFamily="65" charset="-120"/>
              </a:rPr>
              <a:t>「接管嘉義戒治所移交檔案</a:t>
            </a:r>
            <a:r>
              <a:rPr lang="zh-TW" altLang="zh-TW" sz="2200" dirty="0" smtClean="0">
                <a:solidFill>
                  <a:srgbClr val="990099"/>
                </a:solidFill>
                <a:latin typeface="標楷體" pitchFamily="65" charset="-120"/>
                <a:ea typeface="標楷體" pitchFamily="65" charset="-120"/>
              </a:rPr>
              <a:t>」</a:t>
            </a:r>
            <a:endParaRPr lang="zh-TW" altLang="zh-TW" sz="2200" dirty="0" smtClean="0">
              <a:latin typeface="標楷體" pitchFamily="65" charset="-120"/>
              <a:ea typeface="標楷體" pitchFamily="65" charset="-120"/>
            </a:endParaRPr>
          </a:p>
          <a:p>
            <a:pPr lvl="2"/>
            <a:r>
              <a:rPr lang="zh-TW" altLang="zh-TW" sz="2400" dirty="0" smtClean="0">
                <a:solidFill>
                  <a:srgbClr val="0000FF"/>
                </a:solidFill>
                <a:latin typeface="標楷體" pitchFamily="65" charset="-120"/>
                <a:ea typeface="標楷體" pitchFamily="65" charset="-120"/>
              </a:rPr>
              <a:t>重大工程</a:t>
            </a:r>
            <a:r>
              <a:rPr lang="zh-TW" altLang="en-US" sz="2400" dirty="0" smtClean="0">
                <a:solidFill>
                  <a:srgbClr val="0000FF"/>
                </a:solidFill>
                <a:latin typeface="標楷體" pitchFamily="65" charset="-120"/>
                <a:ea typeface="標楷體" pitchFamily="65" charset="-120"/>
              </a:rPr>
              <a:t>：</a:t>
            </a:r>
            <a:r>
              <a:rPr lang="zh-TW" altLang="zh-TW" sz="2400" dirty="0" smtClean="0">
                <a:solidFill>
                  <a:srgbClr val="0000FF"/>
                </a:solidFill>
                <a:latin typeface="標楷體" pitchFamily="65" charset="-120"/>
                <a:ea typeface="標楷體" pitchFamily="65" charset="-120"/>
              </a:rPr>
              <a:t>依個別營繕工程編案</a:t>
            </a:r>
            <a:endParaRPr lang="en-US" altLang="zh-TW" sz="2400" dirty="0" smtClean="0">
              <a:solidFill>
                <a:srgbClr val="0000FF"/>
              </a:solidFill>
              <a:latin typeface="標楷體" pitchFamily="65" charset="-120"/>
              <a:ea typeface="標楷體" pitchFamily="65" charset="-120"/>
            </a:endParaRPr>
          </a:p>
          <a:p>
            <a:pPr lvl="3"/>
            <a:r>
              <a:rPr lang="zh-TW" altLang="en-US" sz="2200" dirty="0" smtClean="0">
                <a:solidFill>
                  <a:srgbClr val="990099"/>
                </a:solidFill>
                <a:latin typeface="標楷體" pitchFamily="65" charset="-120"/>
                <a:ea typeface="標楷體" pitchFamily="65" charset="-120"/>
              </a:rPr>
              <a:t>臺</a:t>
            </a:r>
            <a:r>
              <a:rPr lang="zh-TW" altLang="en-US" sz="2200" dirty="0">
                <a:solidFill>
                  <a:srgbClr val="990099"/>
                </a:solidFill>
                <a:latin typeface="標楷體" pitchFamily="65" charset="-120"/>
                <a:ea typeface="標楷體" pitchFamily="65" charset="-120"/>
              </a:rPr>
              <a:t>北監獄</a:t>
            </a:r>
            <a:r>
              <a:rPr lang="zh-TW" altLang="zh-TW" sz="2200" dirty="0">
                <a:solidFill>
                  <a:srgbClr val="990099"/>
                </a:solidFill>
                <a:latin typeface="標楷體" pitchFamily="65" charset="-120"/>
                <a:ea typeface="標楷體" pitchFamily="65" charset="-120"/>
              </a:rPr>
              <a:t>「臺北監獄新（擴）建工程計畫」 </a:t>
            </a:r>
            <a:endParaRPr lang="en-US" altLang="zh-TW" sz="2200" dirty="0">
              <a:solidFill>
                <a:srgbClr val="990099"/>
              </a:solidFill>
              <a:latin typeface="標楷體" pitchFamily="65" charset="-120"/>
              <a:ea typeface="標楷體" pitchFamily="65" charset="-120"/>
            </a:endParaRPr>
          </a:p>
          <a:p>
            <a:pPr lvl="3"/>
            <a:r>
              <a:rPr lang="zh-TW" altLang="en-US" sz="2200" dirty="0">
                <a:solidFill>
                  <a:srgbClr val="990099"/>
                </a:solidFill>
                <a:latin typeface="標楷體" pitchFamily="65" charset="-120"/>
                <a:ea typeface="標楷體" pitchFamily="65" charset="-120"/>
              </a:rPr>
              <a:t>臺南監獄</a:t>
            </a:r>
            <a:r>
              <a:rPr lang="zh-TW" altLang="zh-TW" sz="2200" dirty="0">
                <a:solidFill>
                  <a:srgbClr val="990099"/>
                </a:solidFill>
                <a:latin typeface="標楷體" pitchFamily="65" charset="-120"/>
                <a:ea typeface="標楷體" pitchFamily="65" charset="-120"/>
              </a:rPr>
              <a:t>「六甲分監炊場修繕及設備改善工程</a:t>
            </a:r>
            <a:r>
              <a:rPr lang="zh-TW" altLang="zh-TW" sz="2200" dirty="0" smtClean="0">
                <a:solidFill>
                  <a:srgbClr val="990099"/>
                </a:solidFill>
                <a:latin typeface="標楷體" pitchFamily="65" charset="-120"/>
                <a:ea typeface="標楷體" pitchFamily="65" charset="-120"/>
              </a:rPr>
              <a:t>」</a:t>
            </a:r>
            <a:endParaRPr lang="zh-TW" altLang="zh-TW" sz="220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243408"/>
            <a:ext cx="7467600" cy="1143000"/>
          </a:xfrm>
        </p:spPr>
        <p:txBody>
          <a:bodyPr>
            <a:normAutofit/>
          </a:bodyPr>
          <a:lstStyle/>
          <a:p>
            <a:r>
              <a:rPr lang="en-US" altLang="zh-TW" sz="3200" dirty="0" smtClean="0">
                <a:latin typeface="標楷體" pitchFamily="65" charset="-120"/>
                <a:ea typeface="標楷體" pitchFamily="65" charset="-120"/>
              </a:rPr>
              <a:t>Step 2</a:t>
            </a:r>
            <a:r>
              <a:rPr lang="zh-TW" altLang="zh-TW" sz="3200" dirty="0" smtClean="0">
                <a:latin typeface="標楷體" pitchFamily="65" charset="-120"/>
                <a:ea typeface="標楷體" pitchFamily="65" charset="-120"/>
              </a:rPr>
              <a:t>：編案</a:t>
            </a:r>
            <a:endParaRPr lang="zh-TW" altLang="en-US" sz="3200" dirty="0"/>
          </a:p>
        </p:txBody>
      </p:sp>
      <p:sp>
        <p:nvSpPr>
          <p:cNvPr id="3" name="內容版面配置區 2"/>
          <p:cNvSpPr>
            <a:spLocks noGrp="1"/>
          </p:cNvSpPr>
          <p:nvPr>
            <p:ph sz="quarter" idx="1"/>
          </p:nvPr>
        </p:nvSpPr>
        <p:spPr>
          <a:xfrm>
            <a:off x="395536" y="1124744"/>
            <a:ext cx="7848872" cy="5400600"/>
          </a:xfrm>
        </p:spPr>
        <p:txBody>
          <a:bodyPr>
            <a:normAutofit fontScale="92500" lnSpcReduction="10000"/>
          </a:bodyPr>
          <a:lstStyle/>
          <a:p>
            <a:r>
              <a:rPr lang="zh-TW" altLang="en-US" sz="2800" dirty="0" smtClean="0">
                <a:solidFill>
                  <a:srgbClr val="0000FF"/>
                </a:solidFill>
                <a:latin typeface="標楷體" pitchFamily="65" charset="-120"/>
                <a:ea typeface="標楷體" pitchFamily="65" charset="-120"/>
              </a:rPr>
              <a:t>編案</a:t>
            </a:r>
            <a:r>
              <a:rPr lang="zh-TW" altLang="zh-TW" sz="2800" dirty="0" smtClean="0">
                <a:solidFill>
                  <a:srgbClr val="0000FF"/>
                </a:solidFill>
                <a:latin typeface="標楷體" pitchFamily="65" charset="-120"/>
                <a:ea typeface="標楷體" pitchFamily="65" charset="-120"/>
              </a:rPr>
              <a:t>原則</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續</a:t>
            </a:r>
            <a:endParaRPr lang="zh-TW" altLang="zh-TW" dirty="0" smtClean="0">
              <a:solidFill>
                <a:srgbClr val="0000FF"/>
              </a:solidFill>
              <a:latin typeface="標楷體" pitchFamily="65" charset="-120"/>
              <a:ea typeface="標楷體" pitchFamily="65" charset="-120"/>
            </a:endParaRPr>
          </a:p>
          <a:p>
            <a:pPr lvl="1"/>
            <a:r>
              <a:rPr lang="zh-TW" altLang="zh-TW" sz="2400" dirty="0" smtClean="0">
                <a:latin typeface="標楷體" pitchFamily="65" charset="-120"/>
                <a:ea typeface="標楷體" pitchFamily="65" charset="-120"/>
              </a:rPr>
              <a:t>依檔案</a:t>
            </a:r>
            <a:r>
              <a:rPr lang="zh-TW" altLang="zh-TW" sz="2400" u="sng" dirty="0" smtClean="0">
                <a:latin typeface="標楷體" pitchFamily="65" charset="-120"/>
                <a:ea typeface="標楷體" pitchFamily="65" charset="-120"/>
              </a:rPr>
              <a:t>案情</a:t>
            </a:r>
            <a:r>
              <a:rPr lang="zh-TW" altLang="zh-TW" sz="2400" dirty="0" smtClean="0">
                <a:latin typeface="標楷體" pitchFamily="65" charset="-120"/>
                <a:ea typeface="標楷體" pitchFamily="65" charset="-120"/>
              </a:rPr>
              <a:t>編案：適用</a:t>
            </a:r>
            <a:r>
              <a:rPr lang="zh-TW" altLang="zh-TW" sz="2400" u="sng" dirty="0" smtClean="0">
                <a:latin typeface="標楷體" pitchFamily="65" charset="-120"/>
                <a:ea typeface="標楷體" pitchFamily="65" charset="-120"/>
              </a:rPr>
              <a:t>案情相同或關聯</a:t>
            </a:r>
            <a:r>
              <a:rPr lang="zh-TW" altLang="zh-TW" sz="2400" dirty="0" smtClean="0">
                <a:latin typeface="標楷體" pitchFamily="65" charset="-120"/>
                <a:ea typeface="標楷體" pitchFamily="65" charset="-120"/>
              </a:rPr>
              <a:t>者</a:t>
            </a:r>
          </a:p>
          <a:p>
            <a:pPr lvl="1"/>
            <a:r>
              <a:rPr lang="zh-TW" altLang="zh-TW" sz="2400" dirty="0" smtClean="0">
                <a:latin typeface="標楷體" pitchFamily="65" charset="-120"/>
                <a:ea typeface="標楷體" pitchFamily="65" charset="-120"/>
              </a:rPr>
              <a:t>依檔案</a:t>
            </a:r>
            <a:r>
              <a:rPr lang="zh-TW" altLang="zh-TW" sz="2400" u="sng" dirty="0" smtClean="0">
                <a:latin typeface="標楷體" pitchFamily="65" charset="-120"/>
                <a:ea typeface="標楷體" pitchFamily="65" charset="-120"/>
              </a:rPr>
              <a:t>性質</a:t>
            </a:r>
            <a:r>
              <a:rPr lang="zh-TW" altLang="zh-TW" sz="2400" dirty="0" smtClean="0">
                <a:latin typeface="標楷體" pitchFamily="65" charset="-120"/>
                <a:ea typeface="標楷體" pitchFamily="65" charset="-120"/>
              </a:rPr>
              <a:t>編案：適用</a:t>
            </a:r>
            <a:r>
              <a:rPr lang="zh-TW" altLang="zh-TW" sz="2400" u="sng" dirty="0" smtClean="0">
                <a:latin typeface="標楷體" pitchFamily="65" charset="-120"/>
                <a:ea typeface="標楷體" pitchFamily="65" charset="-120"/>
              </a:rPr>
              <a:t>案件案情無關聯，性質相同</a:t>
            </a:r>
            <a:r>
              <a:rPr lang="zh-TW" altLang="zh-TW" sz="2400" dirty="0" smtClean="0">
                <a:latin typeface="標楷體" pitchFamily="65" charset="-120"/>
                <a:ea typeface="標楷體" pitchFamily="65" charset="-120"/>
              </a:rPr>
              <a:t>者</a:t>
            </a:r>
            <a:endParaRPr lang="en-US" altLang="zh-TW" sz="2400" dirty="0" smtClean="0">
              <a:latin typeface="標楷體" pitchFamily="65" charset="-120"/>
              <a:ea typeface="標楷體" pitchFamily="65" charset="-120"/>
            </a:endParaRPr>
          </a:p>
          <a:p>
            <a:pPr lvl="2"/>
            <a:r>
              <a:rPr lang="zh-TW" altLang="zh-TW" sz="2200" dirty="0" smtClean="0">
                <a:solidFill>
                  <a:srgbClr val="0000FF"/>
                </a:solidFill>
                <a:latin typeface="標楷體" pitchFamily="65" charset="-120"/>
                <a:ea typeface="標楷體" pitchFamily="65" charset="-120"/>
              </a:rPr>
              <a:t>於分類號下編立一案</a:t>
            </a:r>
            <a:endParaRPr lang="en-US" altLang="zh-TW" sz="2200" dirty="0" smtClean="0">
              <a:solidFill>
                <a:srgbClr val="0000FF"/>
              </a:solidFill>
              <a:latin typeface="標楷體" pitchFamily="65" charset="-120"/>
              <a:ea typeface="標楷體" pitchFamily="65" charset="-120"/>
            </a:endParaRPr>
          </a:p>
          <a:p>
            <a:pPr lvl="3"/>
            <a:r>
              <a:rPr lang="zh-TW" altLang="zh-TW" sz="2000" dirty="0">
                <a:solidFill>
                  <a:srgbClr val="990099"/>
                </a:solidFill>
                <a:latin typeface="標楷體" pitchFamily="65" charset="-120"/>
                <a:ea typeface="標楷體" pitchFamily="65" charset="-120"/>
              </a:rPr>
              <a:t>「病歷紀錄」類目下編立「</a:t>
            </a:r>
            <a:r>
              <a:rPr lang="zh-TW" altLang="en-US" sz="2000" dirty="0">
                <a:solidFill>
                  <a:srgbClr val="990099"/>
                </a:solidFill>
                <a:latin typeface="標楷體" pitchFamily="65" charset="-120"/>
                <a:ea typeface="標楷體" pitchFamily="65" charset="-120"/>
              </a:rPr>
              <a:t>收容</a:t>
            </a:r>
            <a:r>
              <a:rPr lang="zh-TW" altLang="zh-TW" sz="2000" dirty="0">
                <a:solidFill>
                  <a:srgbClr val="990099"/>
                </a:solidFill>
                <a:latin typeface="標楷體" pitchFamily="65" charset="-120"/>
                <a:ea typeface="標楷體" pitchFamily="65" charset="-120"/>
              </a:rPr>
              <a:t>人病歷紀錄案</a:t>
            </a:r>
            <a:r>
              <a:rPr lang="zh-TW" altLang="zh-TW" sz="2000" dirty="0" smtClean="0">
                <a:solidFill>
                  <a:srgbClr val="990099"/>
                </a:solidFill>
                <a:latin typeface="標楷體" pitchFamily="65" charset="-120"/>
                <a:ea typeface="標楷體" pitchFamily="65" charset="-120"/>
              </a:rPr>
              <a:t>」</a:t>
            </a:r>
            <a:endParaRPr lang="en-US" altLang="zh-TW" sz="2000" dirty="0" smtClean="0">
              <a:solidFill>
                <a:srgbClr val="990099"/>
              </a:solidFill>
              <a:latin typeface="標楷體" pitchFamily="65" charset="-120"/>
              <a:ea typeface="標楷體" pitchFamily="65" charset="-120"/>
            </a:endParaRPr>
          </a:p>
          <a:p>
            <a:pPr lvl="3"/>
            <a:r>
              <a:rPr lang="zh-TW" altLang="zh-TW" sz="2000" dirty="0" smtClean="0">
                <a:solidFill>
                  <a:srgbClr val="990099"/>
                </a:solidFill>
                <a:latin typeface="標楷體" pitchFamily="65" charset="-120"/>
                <a:ea typeface="標楷體" pitchFamily="65" charset="-120"/>
              </a:rPr>
              <a:t>「他機關法令及釋疑」類目下編立「</a:t>
            </a:r>
            <a:r>
              <a:rPr lang="zh-TW" altLang="en-US" sz="2000" dirty="0" smtClean="0">
                <a:solidFill>
                  <a:srgbClr val="990099"/>
                </a:solidFill>
                <a:latin typeface="標楷體" pitchFamily="65" charset="-120"/>
                <a:ea typeface="標楷體" pitchFamily="65" charset="-120"/>
              </a:rPr>
              <a:t>人事</a:t>
            </a:r>
            <a:r>
              <a:rPr lang="zh-TW" altLang="zh-TW" sz="2000" dirty="0" smtClean="0">
                <a:solidFill>
                  <a:srgbClr val="990099"/>
                </a:solidFill>
                <a:latin typeface="標楷體" pitchFamily="65" charset="-120"/>
                <a:ea typeface="標楷體" pitchFamily="65" charset="-120"/>
              </a:rPr>
              <a:t>法令及釋疑」</a:t>
            </a:r>
          </a:p>
          <a:p>
            <a:pPr lvl="3"/>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車輛管理</a:t>
            </a:r>
            <a:r>
              <a:rPr lang="zh-TW" altLang="zh-TW" sz="2000" dirty="0" smtClean="0">
                <a:solidFill>
                  <a:srgbClr val="990099"/>
                </a:solidFill>
                <a:latin typeface="標楷體" pitchFamily="65" charset="-120"/>
                <a:ea typeface="標楷體" pitchFamily="65" charset="-120"/>
              </a:rPr>
              <a:t>」類目下編立「</a:t>
            </a:r>
            <a:r>
              <a:rPr lang="zh-TW" altLang="en-US" sz="2000" dirty="0" smtClean="0">
                <a:solidFill>
                  <a:srgbClr val="990099"/>
                </a:solidFill>
                <a:latin typeface="標楷體" pitchFamily="65" charset="-120"/>
                <a:ea typeface="標楷體" pitchFamily="65" charset="-120"/>
              </a:rPr>
              <a:t>一般車輛管理</a:t>
            </a:r>
            <a:r>
              <a:rPr lang="zh-TW" altLang="zh-TW" sz="2000" dirty="0" smtClean="0">
                <a:solidFill>
                  <a:srgbClr val="990099"/>
                </a:solidFill>
                <a:latin typeface="標楷體" pitchFamily="65" charset="-120"/>
                <a:ea typeface="標楷體" pitchFamily="65" charset="-120"/>
              </a:rPr>
              <a:t>」</a:t>
            </a:r>
            <a:endParaRPr lang="en-US" altLang="zh-TW" sz="2000" dirty="0" smtClean="0">
              <a:solidFill>
                <a:srgbClr val="990099"/>
              </a:solidFill>
              <a:latin typeface="標楷體" pitchFamily="65" charset="-120"/>
              <a:ea typeface="標楷體" pitchFamily="65" charset="-120"/>
            </a:endParaRPr>
          </a:p>
          <a:p>
            <a:pPr lvl="2"/>
            <a:r>
              <a:rPr lang="zh-TW" altLang="zh-TW" sz="2200" dirty="0" smtClean="0">
                <a:solidFill>
                  <a:srgbClr val="0000FF"/>
                </a:solidFill>
                <a:latin typeface="標楷體" pitchFamily="65" charset="-120"/>
                <a:ea typeface="標楷體" pitchFamily="65" charset="-120"/>
              </a:rPr>
              <a:t>於分類號下編立不同案卷</a:t>
            </a:r>
          </a:p>
          <a:p>
            <a:pPr lvl="3"/>
            <a:r>
              <a:rPr lang="zh-TW" altLang="zh-TW" sz="2100" dirty="0" smtClean="0">
                <a:latin typeface="標楷體" pitchFamily="65" charset="-120"/>
                <a:ea typeface="標楷體" pitchFamily="65" charset="-120"/>
              </a:rPr>
              <a:t>案件過多、案情複雜</a:t>
            </a:r>
            <a:r>
              <a:rPr lang="zh-TW" altLang="en-US" sz="2100" dirty="0" smtClean="0">
                <a:latin typeface="標楷體" pitchFamily="65" charset="-120"/>
                <a:ea typeface="標楷體" pitchFamily="65" charset="-120"/>
              </a:rPr>
              <a:t>：</a:t>
            </a:r>
            <a:r>
              <a:rPr lang="zh-TW" altLang="zh-TW" sz="2100" dirty="0" smtClean="0">
                <a:latin typeface="標楷體" pitchFamily="65" charset="-120"/>
                <a:ea typeface="標楷體" pitchFamily="65" charset="-120"/>
              </a:rPr>
              <a:t>依案情涉及性質、機關/團體/個人、時間/階段、地域分立數案</a:t>
            </a:r>
            <a:endParaRPr lang="en-US" altLang="zh-TW" sz="2100" dirty="0" smtClean="0">
              <a:latin typeface="標楷體" pitchFamily="65" charset="-120"/>
              <a:ea typeface="標楷體" pitchFamily="65" charset="-120"/>
            </a:endParaRPr>
          </a:p>
          <a:p>
            <a:pPr lvl="4"/>
            <a:r>
              <a:rPr lang="zh-TW" altLang="zh-TW" sz="2000" dirty="0" smtClean="0">
                <a:solidFill>
                  <a:srgbClr val="990099"/>
                </a:solidFill>
                <a:latin typeface="標楷體" pitchFamily="65" charset="-120"/>
                <a:ea typeface="標楷體" pitchFamily="65" charset="-120"/>
              </a:rPr>
              <a:t>「他機關法令及釋疑」類目下編立「</a:t>
            </a:r>
            <a:r>
              <a:rPr lang="zh-TW" altLang="en-US" sz="2000" dirty="0" smtClean="0">
                <a:solidFill>
                  <a:srgbClr val="990099"/>
                </a:solidFill>
                <a:latin typeface="標楷體" pitchFamily="65" charset="-120"/>
                <a:ea typeface="標楷體" pitchFamily="65" charset="-120"/>
              </a:rPr>
              <a:t>人事任免</a:t>
            </a:r>
            <a:r>
              <a:rPr lang="zh-TW" altLang="zh-TW" sz="2000" dirty="0" smtClean="0">
                <a:solidFill>
                  <a:srgbClr val="990099"/>
                </a:solidFill>
                <a:latin typeface="標楷體" pitchFamily="65" charset="-120"/>
                <a:ea typeface="標楷體" pitchFamily="65" charset="-120"/>
              </a:rPr>
              <a:t>法令及釋疑」</a:t>
            </a:r>
            <a:r>
              <a:rPr lang="zh-TW" altLang="en-US" sz="2000" dirty="0" smtClean="0">
                <a:solidFill>
                  <a:srgbClr val="990099"/>
                </a:solidFill>
                <a:latin typeface="標楷體" pitchFamily="65" charset="-120"/>
                <a:ea typeface="標楷體" pitchFamily="65" charset="-120"/>
              </a:rPr>
              <a:t>、</a:t>
            </a:r>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獎懲</a:t>
            </a:r>
            <a:r>
              <a:rPr lang="zh-TW" altLang="zh-TW" sz="2000" dirty="0" smtClean="0">
                <a:solidFill>
                  <a:srgbClr val="990099"/>
                </a:solidFill>
                <a:latin typeface="標楷體" pitchFamily="65" charset="-120"/>
                <a:ea typeface="標楷體" pitchFamily="65" charset="-120"/>
              </a:rPr>
              <a:t>法令及釋疑」</a:t>
            </a:r>
            <a:r>
              <a:rPr lang="zh-TW" altLang="en-US" sz="2000" dirty="0" smtClean="0">
                <a:solidFill>
                  <a:srgbClr val="990099"/>
                </a:solidFill>
                <a:latin typeface="標楷體" pitchFamily="65" charset="-120"/>
                <a:ea typeface="標楷體" pitchFamily="65" charset="-120"/>
              </a:rPr>
              <a:t>、</a:t>
            </a:r>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考績</a:t>
            </a:r>
            <a:r>
              <a:rPr lang="zh-TW" altLang="zh-TW" sz="2000" dirty="0" smtClean="0">
                <a:solidFill>
                  <a:srgbClr val="990099"/>
                </a:solidFill>
                <a:latin typeface="標楷體" pitchFamily="65" charset="-120"/>
                <a:ea typeface="標楷體" pitchFamily="65" charset="-120"/>
              </a:rPr>
              <a:t>法令及釋疑」</a:t>
            </a:r>
            <a:r>
              <a:rPr lang="zh-TW" altLang="en-US" sz="2000" dirty="0" smtClean="0">
                <a:solidFill>
                  <a:srgbClr val="990099"/>
                </a:solidFill>
                <a:latin typeface="標楷體" pitchFamily="65" charset="-120"/>
                <a:ea typeface="標楷體" pitchFamily="65" charset="-120"/>
              </a:rPr>
              <a:t>等</a:t>
            </a:r>
            <a:endParaRPr lang="en-US" altLang="zh-TW" sz="2000" dirty="0" smtClean="0">
              <a:solidFill>
                <a:srgbClr val="990099"/>
              </a:solidFill>
              <a:latin typeface="標楷體" pitchFamily="65" charset="-120"/>
              <a:ea typeface="標楷體" pitchFamily="65" charset="-120"/>
            </a:endParaRPr>
          </a:p>
          <a:p>
            <a:pPr lvl="4"/>
            <a:r>
              <a:rPr lang="zh-TW" altLang="zh-TW" sz="2000" dirty="0" smtClean="0">
                <a:solidFill>
                  <a:srgbClr val="990099"/>
                </a:solidFill>
                <a:latin typeface="標楷體" pitchFamily="65" charset="-120"/>
                <a:ea typeface="標楷體" pitchFamily="65" charset="-120"/>
              </a:rPr>
              <a:t>「動產管理」類目，區分「動產登記」、「動產移撥」及「動產報損」</a:t>
            </a:r>
          </a:p>
          <a:p>
            <a:pPr lvl="4"/>
            <a:r>
              <a:rPr lang="zh-TW" altLang="en-US" sz="2000" dirty="0" smtClean="0">
                <a:solidFill>
                  <a:srgbClr val="990099"/>
                </a:solidFill>
                <a:latin typeface="標楷體" pitchFamily="65" charset="-120"/>
                <a:ea typeface="標楷體" pitchFamily="65" charset="-120"/>
              </a:rPr>
              <a:t>「派免遷調」</a:t>
            </a:r>
            <a:r>
              <a:rPr lang="zh-TW" altLang="zh-TW" sz="2000" dirty="0" smtClean="0">
                <a:solidFill>
                  <a:srgbClr val="990099"/>
                </a:solidFill>
                <a:latin typeface="標楷體" pitchFamily="65" charset="-120"/>
                <a:ea typeface="標楷體" pitchFamily="65" charset="-120"/>
              </a:rPr>
              <a:t>類目下</a:t>
            </a:r>
            <a:r>
              <a:rPr lang="zh-TW" altLang="en-US" sz="2000" dirty="0" smtClean="0">
                <a:solidFill>
                  <a:srgbClr val="990099"/>
                </a:solidFill>
                <a:latin typeface="標楷體" pitchFamily="65" charset="-120"/>
                <a:ea typeface="標楷體" pitchFamily="65" charset="-120"/>
              </a:rPr>
              <a:t>依職務別分</a:t>
            </a:r>
            <a:r>
              <a:rPr lang="zh-TW" altLang="zh-TW" sz="2000" dirty="0" smtClean="0">
                <a:solidFill>
                  <a:srgbClr val="990099"/>
                </a:solidFill>
                <a:latin typeface="標楷體" pitchFamily="65" charset="-120"/>
                <a:ea typeface="標楷體" pitchFamily="65" charset="-120"/>
              </a:rPr>
              <a:t>編</a:t>
            </a:r>
            <a:r>
              <a:rPr lang="zh-TW" altLang="en-US" sz="2000" dirty="0" smtClean="0">
                <a:solidFill>
                  <a:srgbClr val="990099"/>
                </a:solidFill>
                <a:latin typeface="標楷體" pitchFamily="65" charset="-120"/>
                <a:ea typeface="標楷體" pitchFamily="65" charset="-120"/>
              </a:rPr>
              <a:t>數案，如</a:t>
            </a:r>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首長派免遷調</a:t>
            </a:r>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a:t>
            </a:r>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科長派免遷調</a:t>
            </a:r>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a:t>
            </a:r>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管理員派免遷調</a:t>
            </a:r>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等</a:t>
            </a:r>
            <a:endParaRPr lang="zh-TW"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6400" y="620688"/>
            <a:ext cx="7467600" cy="1143000"/>
          </a:xfrm>
        </p:spPr>
        <p:txBody>
          <a:bodyPr/>
          <a:lstStyle/>
          <a:p>
            <a:r>
              <a:rPr lang="en-US" altLang="zh-TW" sz="3200" dirty="0" smtClean="0">
                <a:latin typeface="標楷體" pitchFamily="65" charset="-120"/>
                <a:ea typeface="標楷體" pitchFamily="65" charset="-120"/>
              </a:rPr>
              <a:t>Step 3</a:t>
            </a:r>
            <a:r>
              <a:rPr lang="zh-TW" altLang="zh-TW" sz="3200" dirty="0" smtClean="0">
                <a:latin typeface="標楷體" pitchFamily="65" charset="-120"/>
                <a:ea typeface="標楷體" pitchFamily="65" charset="-120"/>
              </a:rPr>
              <a:t>：立卷</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1115616" y="1984248"/>
            <a:ext cx="6408712" cy="4873752"/>
          </a:xfrm>
        </p:spPr>
        <p:txBody>
          <a:bodyPr/>
          <a:lstStyle/>
          <a:p>
            <a:r>
              <a:rPr lang="zh-TW" altLang="zh-TW" dirty="0" smtClean="0">
                <a:solidFill>
                  <a:srgbClr val="0000FF"/>
                </a:solidFill>
                <a:latin typeface="標楷體" pitchFamily="65" charset="-120"/>
                <a:ea typeface="標楷體" pitchFamily="65" charset="-120"/>
              </a:rPr>
              <a:t>同一案卷內之各案件，依文件產生日期先後順序入卷</a:t>
            </a:r>
          </a:p>
          <a:p>
            <a:r>
              <a:rPr lang="zh-TW" altLang="zh-TW" dirty="0" smtClean="0">
                <a:solidFill>
                  <a:srgbClr val="0000FF"/>
                </a:solidFill>
                <a:latin typeface="標楷體" pitchFamily="65" charset="-120"/>
                <a:ea typeface="標楷體" pitchFamily="65" charset="-120"/>
              </a:rPr>
              <a:t>跨年度辦理者，得考量檔案數量及管理之需，採分年立卷或分年立案</a:t>
            </a:r>
            <a:endParaRPr lang="en-US" altLang="zh-TW" dirty="0" smtClean="0">
              <a:solidFill>
                <a:srgbClr val="0000FF"/>
              </a:solidFill>
              <a:latin typeface="標楷體" pitchFamily="65" charset="-120"/>
              <a:ea typeface="標楷體" pitchFamily="65" charset="-120"/>
            </a:endParaRPr>
          </a:p>
          <a:p>
            <a:pPr lvl="1"/>
            <a:r>
              <a:rPr lang="zh-TW" altLang="en-US" sz="2200" dirty="0" smtClean="0">
                <a:solidFill>
                  <a:srgbClr val="990099"/>
                </a:solidFill>
                <a:latin typeface="標楷體" pitchFamily="65" charset="-120"/>
                <a:ea typeface="標楷體" pitchFamily="65" charset="-120"/>
              </a:rPr>
              <a:t>法務部「華光社區專案</a:t>
            </a:r>
            <a:r>
              <a:rPr lang="zh-TW" altLang="en-US" sz="2200" dirty="0" smtClean="0">
                <a:solidFill>
                  <a:srgbClr val="990099"/>
                </a:solidFill>
                <a:latin typeface="標楷體" pitchFamily="65" charset="-120"/>
                <a:ea typeface="標楷體" pitchFamily="65" charset="-120"/>
              </a:rPr>
              <a:t>」</a:t>
            </a:r>
            <a:endParaRPr lang="en-US" altLang="zh-TW" sz="2200" dirty="0" smtClean="0">
              <a:solidFill>
                <a:srgbClr val="990099"/>
              </a:solidFill>
              <a:latin typeface="標楷體" pitchFamily="65" charset="-120"/>
              <a:ea typeface="標楷體" pitchFamily="65" charset="-120"/>
            </a:endParaRPr>
          </a:p>
          <a:p>
            <a:pPr lvl="1"/>
            <a:r>
              <a:rPr lang="zh-TW" altLang="en-US" sz="2200" dirty="0">
                <a:solidFill>
                  <a:srgbClr val="990099"/>
                </a:solidFill>
                <a:latin typeface="標楷體" pitchFamily="65" charset="-120"/>
                <a:ea typeface="標楷體" pitchFamily="65" charset="-120"/>
              </a:rPr>
              <a:t>矯正</a:t>
            </a:r>
            <a:r>
              <a:rPr lang="zh-TW" altLang="en-US" sz="2200" dirty="0" smtClean="0">
                <a:solidFill>
                  <a:srgbClr val="990099"/>
                </a:solidFill>
                <a:latin typeface="標楷體" pitchFamily="65" charset="-120"/>
                <a:ea typeface="標楷體" pitchFamily="65" charset="-120"/>
              </a:rPr>
              <a:t>署</a:t>
            </a:r>
            <a:r>
              <a:rPr lang="zh-TW" altLang="en-US" sz="2200" dirty="0">
                <a:solidFill>
                  <a:srgbClr val="990099"/>
                </a:solidFill>
                <a:latin typeface="標楷體" pitchFamily="65" charset="-120"/>
                <a:ea typeface="標楷體" pitchFamily="65" charset="-120"/>
              </a:rPr>
              <a:t>「華光社區</a:t>
            </a:r>
            <a:r>
              <a:rPr lang="zh-TW" altLang="en-US" sz="2200" dirty="0" smtClean="0">
                <a:solidFill>
                  <a:srgbClr val="990099"/>
                </a:solidFill>
                <a:latin typeface="標楷體" pitchFamily="65" charset="-120"/>
                <a:ea typeface="標楷體" pitchFamily="65" charset="-120"/>
              </a:rPr>
              <a:t>專案小組」</a:t>
            </a:r>
            <a:endParaRPr lang="en-US" altLang="zh-TW" sz="2200" dirty="0">
              <a:solidFill>
                <a:srgbClr val="990099"/>
              </a:solidFill>
              <a:latin typeface="標楷體" pitchFamily="65" charset="-120"/>
              <a:ea typeface="標楷體" pitchFamily="65" charset="-120"/>
            </a:endParaRPr>
          </a:p>
          <a:p>
            <a:pPr lvl="1"/>
            <a:endParaRPr lang="en-US" altLang="zh-TW" sz="2200" dirty="0" smtClean="0">
              <a:solidFill>
                <a:srgbClr val="990099"/>
              </a:solidFill>
              <a:latin typeface="標楷體" pitchFamily="65" charset="-120"/>
              <a:ea typeface="標楷體" pitchFamily="65" charset="-120"/>
            </a:endParaRPr>
          </a:p>
          <a:p>
            <a:pPr lvl="1"/>
            <a:endParaRPr lang="zh-TW" altLang="en-US" sz="2200"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6400" y="260648"/>
            <a:ext cx="7467600" cy="1143000"/>
          </a:xfrm>
        </p:spPr>
        <p:txBody>
          <a:bodyPr>
            <a:normAutofit/>
          </a:bodyPr>
          <a:lstStyle/>
          <a:p>
            <a:r>
              <a:rPr lang="zh-TW" altLang="zh-TW" sz="3600" dirty="0" smtClean="0">
                <a:latin typeface="標楷體" pitchFamily="65" charset="-120"/>
                <a:ea typeface="標楷體" pitchFamily="65" charset="-120"/>
              </a:rPr>
              <a:t>檔案編目單元</a:t>
            </a:r>
            <a:endParaRPr lang="zh-TW" altLang="zh-TW" sz="3600" dirty="0">
              <a:latin typeface="標楷體" pitchFamily="65" charset="-120"/>
              <a:ea typeface="標楷體" pitchFamily="65" charset="-120"/>
            </a:endParaRPr>
          </a:p>
        </p:txBody>
      </p:sp>
      <p:sp>
        <p:nvSpPr>
          <p:cNvPr id="3" name="內容版面配置區 2"/>
          <p:cNvSpPr>
            <a:spLocks noGrp="1"/>
          </p:cNvSpPr>
          <p:nvPr>
            <p:ph sz="quarter" idx="1"/>
          </p:nvPr>
        </p:nvSpPr>
        <p:spPr>
          <a:xfrm>
            <a:off x="971600" y="1600200"/>
            <a:ext cx="6953200" cy="4873752"/>
          </a:xfrm>
        </p:spPr>
        <p:txBody>
          <a:bodyPr/>
          <a:lstStyle/>
          <a:p>
            <a:r>
              <a:rPr lang="zh-TW" altLang="en-US" dirty="0" smtClean="0">
                <a:latin typeface="標楷體" pitchFamily="65" charset="-120"/>
                <a:ea typeface="標楷體" pitchFamily="65" charset="-120"/>
              </a:rPr>
              <a:t>機關</a:t>
            </a:r>
            <a:r>
              <a:rPr lang="zh-TW" altLang="zh-TW" dirty="0" smtClean="0">
                <a:latin typeface="標楷體" pitchFamily="65" charset="-120"/>
                <a:ea typeface="標楷體" pitchFamily="65" charset="-120"/>
              </a:rPr>
              <a:t>檔案著錄包括</a:t>
            </a:r>
            <a:r>
              <a:rPr lang="zh-TW" altLang="zh-TW" u="sng" dirty="0" smtClean="0">
                <a:latin typeface="標楷體" pitchFamily="65" charset="-120"/>
                <a:ea typeface="標楷體" pitchFamily="65" charset="-120"/>
              </a:rPr>
              <a:t>案件</a:t>
            </a:r>
            <a:r>
              <a:rPr lang="zh-TW" altLang="zh-TW" dirty="0" smtClean="0">
                <a:latin typeface="標楷體" pitchFamily="65" charset="-120"/>
                <a:ea typeface="標楷體" pitchFamily="65" charset="-120"/>
              </a:rPr>
              <a:t>及</a:t>
            </a:r>
            <a:r>
              <a:rPr lang="zh-TW" altLang="zh-TW" u="sng" dirty="0" smtClean="0">
                <a:latin typeface="標楷體" pitchFamily="65" charset="-120"/>
                <a:ea typeface="標楷體" pitchFamily="65" charset="-120"/>
              </a:rPr>
              <a:t>案卷</a:t>
            </a:r>
            <a:r>
              <a:rPr lang="zh-TW" altLang="zh-TW" dirty="0" smtClean="0">
                <a:latin typeface="標楷體" pitchFamily="65" charset="-120"/>
                <a:ea typeface="標楷體" pitchFamily="65" charset="-120"/>
              </a:rPr>
              <a:t>二層級，回溯編目得僅以</a:t>
            </a:r>
            <a:r>
              <a:rPr lang="zh-TW" altLang="zh-TW" u="sng" dirty="0" smtClean="0">
                <a:latin typeface="標楷體" pitchFamily="65" charset="-120"/>
                <a:ea typeface="標楷體" pitchFamily="65" charset="-120"/>
              </a:rPr>
              <a:t>案卷</a:t>
            </a:r>
            <a:r>
              <a:rPr lang="zh-TW" altLang="zh-TW" dirty="0" smtClean="0">
                <a:latin typeface="標楷體" pitchFamily="65" charset="-120"/>
                <a:ea typeface="標楷體" pitchFamily="65" charset="-120"/>
              </a:rPr>
              <a:t>層級著錄</a:t>
            </a:r>
          </a:p>
          <a:p>
            <a:pPr lvl="1"/>
            <a:r>
              <a:rPr lang="zh-TW" altLang="zh-TW" sz="2400" dirty="0" smtClean="0">
                <a:solidFill>
                  <a:srgbClr val="0000FF"/>
                </a:solidFill>
                <a:latin typeface="標楷體" pitchFamily="65" charset="-120"/>
                <a:ea typeface="標楷體" pitchFamily="65" charset="-120"/>
              </a:rPr>
              <a:t>案件</a:t>
            </a:r>
          </a:p>
          <a:p>
            <a:pPr lvl="2"/>
            <a:r>
              <a:rPr lang="zh-TW" altLang="zh-TW" sz="2200" dirty="0" smtClean="0">
                <a:solidFill>
                  <a:srgbClr val="990099"/>
                </a:solidFill>
                <a:latin typeface="標楷體" pitchFamily="65" charset="-120"/>
                <a:ea typeface="標楷體" pitchFamily="65" charset="-120"/>
              </a:rPr>
              <a:t>收文或發文連同其簽辦或創簽之文件</a:t>
            </a:r>
          </a:p>
          <a:p>
            <a:pPr lvl="2"/>
            <a:r>
              <a:rPr lang="zh-TW" altLang="zh-TW" sz="2200" dirty="0" smtClean="0">
                <a:solidFill>
                  <a:srgbClr val="990099"/>
                </a:solidFill>
                <a:latin typeface="標楷體" pitchFamily="65" charset="-120"/>
                <a:ea typeface="標楷體" pitchFamily="65" charset="-120"/>
              </a:rPr>
              <a:t>檔號</a:t>
            </a:r>
            <a:r>
              <a:rPr lang="en-US" altLang="zh-TW" sz="2200" dirty="0" smtClean="0">
                <a:solidFill>
                  <a:srgbClr val="990099"/>
                </a:solidFill>
                <a:latin typeface="標楷體" pitchFamily="65" charset="-120"/>
                <a:ea typeface="標楷體" pitchFamily="65" charset="-120"/>
              </a:rPr>
              <a:t>〈</a:t>
            </a:r>
            <a:r>
              <a:rPr lang="zh-TW" altLang="zh-TW" sz="2200" u="sng" dirty="0" smtClean="0">
                <a:solidFill>
                  <a:srgbClr val="990099"/>
                </a:solidFill>
                <a:latin typeface="標楷體" pitchFamily="65" charset="-120"/>
                <a:ea typeface="標楷體" pitchFamily="65" charset="-120"/>
              </a:rPr>
              <a:t>年度號</a:t>
            </a:r>
            <a:r>
              <a:rPr lang="en-US" altLang="zh-TW" sz="2200" u="sng" dirty="0" smtClean="0">
                <a:solidFill>
                  <a:srgbClr val="990099"/>
                </a:solidFill>
                <a:latin typeface="標楷體" pitchFamily="65" charset="-120"/>
                <a:ea typeface="標楷體" pitchFamily="65" charset="-120"/>
              </a:rPr>
              <a:t>/</a:t>
            </a:r>
            <a:r>
              <a:rPr lang="zh-TW" altLang="zh-TW" sz="2200" u="sng" dirty="0" smtClean="0">
                <a:solidFill>
                  <a:srgbClr val="990099"/>
                </a:solidFill>
                <a:latin typeface="標楷體" pitchFamily="65" charset="-120"/>
                <a:ea typeface="標楷體" pitchFamily="65" charset="-120"/>
              </a:rPr>
              <a:t>分類號</a:t>
            </a:r>
            <a:r>
              <a:rPr lang="en-US" altLang="zh-TW" sz="2200" u="sng" dirty="0" smtClean="0">
                <a:solidFill>
                  <a:srgbClr val="990099"/>
                </a:solidFill>
                <a:latin typeface="標楷體" pitchFamily="65" charset="-120"/>
                <a:ea typeface="標楷體" pitchFamily="65" charset="-120"/>
              </a:rPr>
              <a:t>/</a:t>
            </a:r>
            <a:r>
              <a:rPr lang="zh-TW" altLang="zh-TW" sz="2200" u="sng" dirty="0" smtClean="0">
                <a:solidFill>
                  <a:srgbClr val="990099"/>
                </a:solidFill>
                <a:latin typeface="標楷體" pitchFamily="65" charset="-120"/>
                <a:ea typeface="標楷體" pitchFamily="65" charset="-120"/>
              </a:rPr>
              <a:t>案次號</a:t>
            </a:r>
            <a:r>
              <a:rPr lang="en-US" altLang="zh-TW" sz="2200" u="sng" dirty="0" smtClean="0">
                <a:solidFill>
                  <a:srgbClr val="990099"/>
                </a:solidFill>
                <a:latin typeface="標楷體" pitchFamily="65" charset="-120"/>
                <a:ea typeface="標楷體" pitchFamily="65" charset="-120"/>
              </a:rPr>
              <a:t>/</a:t>
            </a:r>
            <a:r>
              <a:rPr lang="zh-TW" altLang="en-US" sz="2200" u="sng" dirty="0" smtClean="0">
                <a:solidFill>
                  <a:srgbClr val="990099"/>
                </a:solidFill>
                <a:latin typeface="標楷體" pitchFamily="65" charset="-120"/>
                <a:ea typeface="標楷體" pitchFamily="65" charset="-120"/>
              </a:rPr>
              <a:t>卷</a:t>
            </a:r>
            <a:r>
              <a:rPr lang="zh-TW" altLang="zh-TW" sz="2200" u="sng" dirty="0" smtClean="0">
                <a:solidFill>
                  <a:srgbClr val="990099"/>
                </a:solidFill>
                <a:latin typeface="標楷體" pitchFamily="65" charset="-120"/>
                <a:ea typeface="標楷體" pitchFamily="65" charset="-120"/>
              </a:rPr>
              <a:t>次號</a:t>
            </a:r>
            <a:r>
              <a:rPr lang="en-US" altLang="zh-TW" sz="2200" u="sng" dirty="0" smtClean="0">
                <a:solidFill>
                  <a:srgbClr val="990099"/>
                </a:solidFill>
                <a:latin typeface="標楷體" pitchFamily="65" charset="-120"/>
                <a:ea typeface="標楷體" pitchFamily="65" charset="-120"/>
              </a:rPr>
              <a:t>/</a:t>
            </a:r>
            <a:r>
              <a:rPr lang="zh-TW" altLang="en-US" sz="2200" u="sng" dirty="0" smtClean="0">
                <a:solidFill>
                  <a:srgbClr val="990099"/>
                </a:solidFill>
                <a:latin typeface="標楷體" pitchFamily="65" charset="-120"/>
                <a:ea typeface="標楷體" pitchFamily="65" charset="-120"/>
              </a:rPr>
              <a:t>目</a:t>
            </a:r>
            <a:r>
              <a:rPr lang="zh-TW" altLang="zh-TW" sz="2200" u="sng" dirty="0" smtClean="0">
                <a:solidFill>
                  <a:srgbClr val="990099"/>
                </a:solidFill>
                <a:latin typeface="標楷體" pitchFamily="65" charset="-120"/>
                <a:ea typeface="標楷體" pitchFamily="65" charset="-120"/>
              </a:rPr>
              <a:t>次號</a:t>
            </a:r>
            <a:r>
              <a:rPr lang="en-US" altLang="zh-TW" sz="2200" u="sng" dirty="0" smtClean="0">
                <a:solidFill>
                  <a:srgbClr val="990099"/>
                </a:solidFill>
                <a:latin typeface="標楷體" pitchFamily="65" charset="-120"/>
                <a:ea typeface="標楷體" pitchFamily="65" charset="-120"/>
              </a:rPr>
              <a:t>〉</a:t>
            </a:r>
          </a:p>
          <a:p>
            <a:pPr lvl="2">
              <a:buNone/>
            </a:pPr>
            <a:endParaRPr lang="en-US" altLang="zh-TW" sz="2200" u="sng" dirty="0" smtClean="0">
              <a:solidFill>
                <a:srgbClr val="990099"/>
              </a:solidFill>
              <a:latin typeface="標楷體" pitchFamily="65" charset="-120"/>
              <a:ea typeface="標楷體" pitchFamily="65" charset="-120"/>
            </a:endParaRPr>
          </a:p>
          <a:p>
            <a:pPr lvl="1"/>
            <a:r>
              <a:rPr lang="zh-TW" altLang="zh-TW" sz="2400" dirty="0" smtClean="0">
                <a:solidFill>
                  <a:srgbClr val="0000FF"/>
                </a:solidFill>
                <a:latin typeface="標楷體" pitchFamily="65" charset="-120"/>
                <a:ea typeface="標楷體" pitchFamily="65" charset="-120"/>
              </a:rPr>
              <a:t>案卷</a:t>
            </a:r>
          </a:p>
          <a:p>
            <a:pPr lvl="2"/>
            <a:r>
              <a:rPr lang="zh-TW" altLang="zh-TW" sz="2200" dirty="0" smtClean="0">
                <a:solidFill>
                  <a:srgbClr val="990099"/>
                </a:solidFill>
                <a:latin typeface="標楷體" pitchFamily="65" charset="-120"/>
                <a:ea typeface="標楷體" pitchFamily="65" charset="-120"/>
              </a:rPr>
              <a:t>關聯案件之組合</a:t>
            </a:r>
          </a:p>
          <a:p>
            <a:pPr lvl="2"/>
            <a:r>
              <a:rPr lang="zh-TW" altLang="zh-TW" sz="2200" dirty="0" smtClean="0">
                <a:solidFill>
                  <a:srgbClr val="990099"/>
                </a:solidFill>
                <a:latin typeface="標楷體" pitchFamily="65" charset="-120"/>
                <a:ea typeface="標楷體" pitchFamily="65" charset="-120"/>
              </a:rPr>
              <a:t>檔號之</a:t>
            </a:r>
            <a:r>
              <a:rPr lang="zh-TW" altLang="zh-TW" sz="2200" u="sng" dirty="0" smtClean="0">
                <a:solidFill>
                  <a:srgbClr val="990099"/>
                </a:solidFill>
                <a:latin typeface="標楷體" pitchFamily="65" charset="-120"/>
                <a:ea typeface="標楷體" pitchFamily="65" charset="-120"/>
              </a:rPr>
              <a:t>年度號</a:t>
            </a:r>
            <a:r>
              <a:rPr lang="zh-TW" altLang="zh-TW" sz="2200" dirty="0" smtClean="0">
                <a:solidFill>
                  <a:srgbClr val="990099"/>
                </a:solidFill>
                <a:latin typeface="標楷體" pitchFamily="65" charset="-120"/>
                <a:ea typeface="標楷體" pitchFamily="65" charset="-120"/>
              </a:rPr>
              <a:t>、</a:t>
            </a:r>
            <a:r>
              <a:rPr lang="zh-TW" altLang="zh-TW" sz="2200" u="sng" dirty="0" smtClean="0">
                <a:solidFill>
                  <a:srgbClr val="990099"/>
                </a:solidFill>
                <a:latin typeface="標楷體" pitchFamily="65" charset="-120"/>
                <a:ea typeface="標楷體" pitchFamily="65" charset="-120"/>
              </a:rPr>
              <a:t>分類號</a:t>
            </a:r>
            <a:r>
              <a:rPr lang="zh-TW" altLang="zh-TW" sz="2200" dirty="0" smtClean="0">
                <a:solidFill>
                  <a:srgbClr val="990099"/>
                </a:solidFill>
                <a:latin typeface="標楷體" pitchFamily="65" charset="-120"/>
                <a:ea typeface="標楷體" pitchFamily="65" charset="-120"/>
              </a:rPr>
              <a:t>、</a:t>
            </a:r>
            <a:r>
              <a:rPr lang="zh-TW" altLang="zh-TW" sz="2200" u="sng" dirty="0" smtClean="0">
                <a:solidFill>
                  <a:srgbClr val="990099"/>
                </a:solidFill>
                <a:latin typeface="標楷體" pitchFamily="65" charset="-120"/>
                <a:ea typeface="標楷體" pitchFamily="65" charset="-120"/>
              </a:rPr>
              <a:t>案次號</a:t>
            </a:r>
            <a:endParaRPr lang="en-US" altLang="zh-TW" sz="2200" u="sng" dirty="0" smtClean="0">
              <a:solidFill>
                <a:srgbClr val="990099"/>
              </a:solidFill>
              <a:latin typeface="標楷體" pitchFamily="65" charset="-120"/>
              <a:ea typeface="標楷體" pitchFamily="65" charset="-120"/>
            </a:endParaRPr>
          </a:p>
          <a:p>
            <a:pPr lvl="2"/>
            <a:endParaRPr lang="zh-TW" altLang="zh-TW" sz="2200" u="sng" dirty="0">
              <a:solidFill>
                <a:srgbClr val="990099"/>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260648"/>
            <a:ext cx="7467600" cy="1143000"/>
          </a:xfrm>
        </p:spPr>
        <p:txBody>
          <a:bodyPr>
            <a:normAutofit fontScale="90000"/>
          </a:bodyPr>
          <a:lstStyle/>
          <a:p>
            <a:r>
              <a:rPr lang="zh-TW" altLang="en-US" dirty="0" smtClean="0"/>
              <a:t/>
            </a:r>
            <a:br>
              <a:rPr lang="zh-TW" altLang="en-US" dirty="0" smtClean="0"/>
            </a:br>
            <a:r>
              <a:rPr lang="zh-TW" altLang="en-US" dirty="0" smtClean="0"/>
              <a:t/>
            </a:r>
            <a:br>
              <a:rPr lang="zh-TW" altLang="en-US" dirty="0" smtClean="0"/>
            </a:br>
            <a:r>
              <a:rPr lang="zh-TW" altLang="en-US" sz="4000" dirty="0" smtClean="0">
                <a:latin typeface="標楷體" pitchFamily="65" charset="-120"/>
                <a:ea typeface="標楷體" pitchFamily="65" charset="-120"/>
              </a:rPr>
              <a:t>檔案整理單元：案件</a:t>
            </a:r>
            <a:endParaRPr lang="zh-TW" altLang="en-US" sz="4000" dirty="0">
              <a:latin typeface="標楷體" pitchFamily="65" charset="-120"/>
              <a:ea typeface="標楷體" pitchFamily="65" charset="-120"/>
            </a:endParaRPr>
          </a:p>
        </p:txBody>
      </p:sp>
      <p:sp>
        <p:nvSpPr>
          <p:cNvPr id="3" name="內容版面配置區 2"/>
          <p:cNvSpPr>
            <a:spLocks noGrp="1"/>
          </p:cNvSpPr>
          <p:nvPr>
            <p:ph sz="quarter" idx="1"/>
          </p:nvPr>
        </p:nvSpPr>
        <p:spPr>
          <a:xfrm>
            <a:off x="1043608" y="1700808"/>
            <a:ext cx="6408712" cy="4873752"/>
          </a:xfrm>
        </p:spPr>
        <p:txBody>
          <a:bodyPr>
            <a:normAutofit/>
          </a:bodyPr>
          <a:lstStyle/>
          <a:p>
            <a:r>
              <a:rPr lang="zh-TW" altLang="en-US" sz="2600" dirty="0" smtClean="0">
                <a:solidFill>
                  <a:srgbClr val="0000FF"/>
                </a:solidFill>
                <a:latin typeface="標楷體" pitchFamily="65" charset="-120"/>
                <a:ea typeface="標楷體" pitchFamily="65" charset="-120"/>
              </a:rPr>
              <a:t>案情關聯之文件資料，宜併入同一案件</a:t>
            </a:r>
          </a:p>
          <a:p>
            <a:pPr lvl="1"/>
            <a:r>
              <a:rPr lang="zh-TW" altLang="en-US" sz="2400" dirty="0" smtClean="0">
                <a:latin typeface="標楷體" pitchFamily="65" charset="-120"/>
                <a:ea typeface="標楷體" pitchFamily="65" charset="-120"/>
              </a:rPr>
              <a:t>來文及其簽辦與發文案件</a:t>
            </a:r>
            <a:endParaRPr lang="en-US" altLang="zh-TW" sz="2400" dirty="0" smtClean="0">
              <a:latin typeface="標楷體" pitchFamily="65" charset="-120"/>
              <a:ea typeface="標楷體" pitchFamily="65" charset="-120"/>
            </a:endParaRPr>
          </a:p>
          <a:p>
            <a:pPr lvl="2"/>
            <a:r>
              <a:rPr lang="zh-TW" altLang="en-US" sz="2200" dirty="0" smtClean="0">
                <a:solidFill>
                  <a:srgbClr val="990099"/>
                </a:solidFill>
                <a:latin typeface="標楷體" pitchFamily="65" charset="-120"/>
                <a:ea typeface="標楷體" pitchFamily="65" charset="-120"/>
              </a:rPr>
              <a:t>法規請釋、意見徵詢與答復</a:t>
            </a:r>
            <a:endParaRPr lang="en-US" altLang="zh-TW" sz="2200" dirty="0" smtClean="0">
              <a:solidFill>
                <a:srgbClr val="990099"/>
              </a:solidFill>
              <a:latin typeface="標楷體" pitchFamily="65" charset="-120"/>
              <a:ea typeface="標楷體" pitchFamily="65" charset="-120"/>
            </a:endParaRPr>
          </a:p>
          <a:p>
            <a:pPr lvl="2"/>
            <a:r>
              <a:rPr lang="zh-TW" altLang="en-US" sz="2200" dirty="0" smtClean="0">
                <a:solidFill>
                  <a:srgbClr val="990099"/>
                </a:solidFill>
                <a:latin typeface="標楷體" pitchFamily="65" charset="-120"/>
                <a:ea typeface="標楷體" pitchFamily="65" charset="-120"/>
              </a:rPr>
              <a:t>同一會議之開會通知與會議紀錄</a:t>
            </a:r>
            <a:endParaRPr lang="en-US" altLang="zh-TW" sz="2200" dirty="0" smtClean="0">
              <a:solidFill>
                <a:srgbClr val="990099"/>
              </a:solidFill>
              <a:latin typeface="標楷體" pitchFamily="65" charset="-120"/>
              <a:ea typeface="標楷體" pitchFamily="65" charset="-120"/>
            </a:endParaRPr>
          </a:p>
          <a:p>
            <a:pPr lvl="2"/>
            <a:r>
              <a:rPr lang="zh-TW" altLang="en-US" sz="2200" dirty="0" smtClean="0">
                <a:solidFill>
                  <a:srgbClr val="990099"/>
                </a:solidFill>
                <a:latin typeface="標楷體" pitchFamily="65" charset="-120"/>
                <a:ea typeface="標楷體" pitchFamily="65" charset="-120"/>
              </a:rPr>
              <a:t>同一事由申辦、送審及核復結果</a:t>
            </a:r>
            <a:endParaRPr lang="en-US" altLang="zh-TW" sz="2200" dirty="0" smtClean="0">
              <a:solidFill>
                <a:srgbClr val="990099"/>
              </a:solidFill>
              <a:latin typeface="標楷體" pitchFamily="65" charset="-120"/>
              <a:ea typeface="標楷體" pitchFamily="65" charset="-120"/>
            </a:endParaRPr>
          </a:p>
          <a:p>
            <a:pPr lvl="1"/>
            <a:r>
              <a:rPr lang="zh-TW" altLang="en-US" sz="2400" dirty="0" smtClean="0">
                <a:latin typeface="標楷體" pitchFamily="65" charset="-120"/>
                <a:ea typeface="標楷體" pitchFamily="65" charset="-120"/>
              </a:rPr>
              <a:t>同一活動之各張照片，得彙集為一案件或以單張照片為一案件</a:t>
            </a:r>
          </a:p>
          <a:p>
            <a:endParaRPr lang="zh-TW" altLang="en-US"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0"/>
            <a:ext cx="7467600" cy="1143000"/>
          </a:xfrm>
        </p:spPr>
        <p:txBody>
          <a:bodyPr>
            <a:normAutofit fontScale="90000"/>
          </a:bodyPr>
          <a:lstStyle/>
          <a:p>
            <a:r>
              <a:rPr lang="zh-TW" altLang="en-US" dirty="0" smtClean="0"/>
              <a:t/>
            </a:r>
            <a:br>
              <a:rPr lang="zh-TW" altLang="en-US" dirty="0" smtClean="0"/>
            </a:br>
            <a:r>
              <a:rPr lang="zh-TW" altLang="en-US" dirty="0" smtClean="0"/>
              <a:t/>
            </a:r>
            <a:br>
              <a:rPr lang="zh-TW" altLang="en-US" dirty="0" smtClean="0"/>
            </a:br>
            <a:r>
              <a:rPr lang="zh-TW" altLang="en-US" sz="4000" dirty="0" smtClean="0">
                <a:latin typeface="標楷體" pitchFamily="65" charset="-120"/>
                <a:ea typeface="標楷體" pitchFamily="65" charset="-120"/>
              </a:rPr>
              <a:t>檔案整理單元：案卷</a:t>
            </a:r>
            <a:endParaRPr lang="zh-TW" altLang="en-US" sz="4000" dirty="0">
              <a:latin typeface="標楷體" pitchFamily="65" charset="-120"/>
              <a:ea typeface="標楷體" pitchFamily="65" charset="-120"/>
            </a:endParaRPr>
          </a:p>
        </p:txBody>
      </p:sp>
      <p:sp>
        <p:nvSpPr>
          <p:cNvPr id="3" name="內容版面配置區 2"/>
          <p:cNvSpPr>
            <a:spLocks noGrp="1"/>
          </p:cNvSpPr>
          <p:nvPr>
            <p:ph sz="quarter" idx="1"/>
          </p:nvPr>
        </p:nvSpPr>
        <p:spPr>
          <a:xfrm>
            <a:off x="683568" y="1412776"/>
            <a:ext cx="7632848" cy="5184576"/>
          </a:xfrm>
        </p:spPr>
        <p:txBody>
          <a:bodyPr>
            <a:normAutofit/>
          </a:bodyPr>
          <a:lstStyle/>
          <a:p>
            <a:r>
              <a:rPr lang="zh-TW" altLang="en-US" dirty="0" smtClean="0">
                <a:solidFill>
                  <a:srgbClr val="0000FF"/>
                </a:solidFill>
                <a:latin typeface="標楷體" pitchFamily="65" charset="-120"/>
                <a:ea typeface="標楷體" pitchFamily="65" charset="-120"/>
              </a:rPr>
              <a:t>同一分類號下，案情關聯或性質相同案件之組合。</a:t>
            </a:r>
            <a:endParaRPr lang="zh-TW" altLang="en-US" dirty="0" smtClean="0">
              <a:latin typeface="標楷體" pitchFamily="65" charset="-120"/>
              <a:ea typeface="標楷體" pitchFamily="65" charset="-120"/>
            </a:endParaRPr>
          </a:p>
          <a:p>
            <a:pPr lvl="1"/>
            <a:r>
              <a:rPr lang="zh-TW" altLang="en-US" sz="2200" dirty="0" smtClean="0">
                <a:latin typeface="標楷體" pitchFamily="65" charset="-120"/>
                <a:ea typeface="標楷體" pitchFamily="65" charset="-120"/>
              </a:rPr>
              <a:t>專案之相關案件，宜彙集編案。</a:t>
            </a:r>
          </a:p>
          <a:p>
            <a:pPr lvl="1"/>
            <a:r>
              <a:rPr lang="zh-TW" altLang="en-US" sz="2200" dirty="0" smtClean="0">
                <a:latin typeface="標楷體" pitchFamily="65" charset="-120"/>
                <a:ea typeface="標楷體" pitchFamily="65" charset="-120"/>
              </a:rPr>
              <a:t>案情具發展性，其關聯案件宜彙集編案。</a:t>
            </a:r>
          </a:p>
          <a:p>
            <a:pPr lvl="1"/>
            <a:r>
              <a:rPr lang="zh-TW" altLang="en-US" sz="2200" dirty="0" smtClean="0">
                <a:latin typeface="標楷體" pitchFamily="65" charset="-120"/>
                <a:ea typeface="標楷體" pitchFamily="65" charset="-120"/>
              </a:rPr>
              <a:t>案情無關聯，但性質相同之案件，得彙編成案。</a:t>
            </a:r>
          </a:p>
          <a:p>
            <a:pPr lvl="1"/>
            <a:r>
              <a:rPr lang="zh-TW" altLang="en-US" sz="2200" dirty="0" smtClean="0">
                <a:latin typeface="標楷體" pitchFamily="65" charset="-120"/>
                <a:ea typeface="標楷體" pitchFamily="65" charset="-120"/>
              </a:rPr>
              <a:t>案卷內某一案情持續發展檔案數量增加，宜審酌檢出另行編案。</a:t>
            </a:r>
            <a:endParaRPr lang="en-US" altLang="zh-TW" sz="2200" dirty="0" smtClean="0">
              <a:latin typeface="標楷體" pitchFamily="65" charset="-120"/>
              <a:ea typeface="標楷體" pitchFamily="65" charset="-120"/>
            </a:endParaRPr>
          </a:p>
          <a:p>
            <a:pPr lvl="2"/>
            <a:r>
              <a:rPr lang="zh-TW" altLang="en-US" sz="2000" dirty="0" smtClean="0">
                <a:solidFill>
                  <a:srgbClr val="990099"/>
                </a:solidFill>
                <a:latin typeface="標楷體" pitchFamily="65" charset="-120"/>
                <a:ea typeface="標楷體" pitchFamily="65" charset="-120"/>
              </a:rPr>
              <a:t>「華光社區眷舍處理案」、「華光社區違占建戶處理案」 、「華</a:t>
            </a:r>
            <a:r>
              <a:rPr lang="zh-TW" altLang="en-US" sz="2000" smtClean="0">
                <a:solidFill>
                  <a:srgbClr val="990099"/>
                </a:solidFill>
                <a:latin typeface="標楷體" pitchFamily="65" charset="-120"/>
                <a:ea typeface="標楷體" pitchFamily="65" charset="-120"/>
              </a:rPr>
              <a:t>光社區陳情案</a:t>
            </a:r>
            <a:r>
              <a:rPr lang="zh-TW" altLang="en-US" sz="2000" dirty="0" smtClean="0">
                <a:solidFill>
                  <a:srgbClr val="990099"/>
                </a:solidFill>
                <a:latin typeface="標楷體" pitchFamily="65" charset="-120"/>
                <a:ea typeface="標楷體" pitchFamily="65" charset="-120"/>
              </a:rPr>
              <a:t>」</a:t>
            </a:r>
            <a:endParaRPr lang="zh-TW" altLang="en-US" sz="1900" dirty="0" smtClean="0">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跨年度案卷</a:t>
            </a:r>
            <a:r>
              <a:rPr lang="en-US" altLang="zh-TW" dirty="0" smtClean="0">
                <a:solidFill>
                  <a:srgbClr val="0000FF"/>
                </a:solidFill>
                <a:latin typeface="標楷體" pitchFamily="65" charset="-120"/>
                <a:ea typeface="標楷體" pitchFamily="65" charset="-120"/>
              </a:rPr>
              <a:t>vs.</a:t>
            </a:r>
            <a:r>
              <a:rPr lang="zh-TW" altLang="en-US" dirty="0" smtClean="0">
                <a:solidFill>
                  <a:srgbClr val="0000FF"/>
                </a:solidFill>
                <a:latin typeface="標楷體" pitchFamily="65" charset="-120"/>
                <a:ea typeface="標楷體" pitchFamily="65" charset="-120"/>
              </a:rPr>
              <a:t>分年度案卷</a:t>
            </a:r>
          </a:p>
          <a:p>
            <a:pPr lvl="1"/>
            <a:r>
              <a:rPr lang="zh-TW" altLang="en-US" sz="2200" dirty="0" smtClean="0">
                <a:latin typeface="標楷體" pitchFamily="65" charset="-120"/>
                <a:ea typeface="標楷體" pitchFamily="65" charset="-120"/>
              </a:rPr>
              <a:t>跨年度辦理之業務，相關案件得彙集成一案，如案件數量過多，得分年度立案。</a:t>
            </a:r>
            <a:endParaRPr lang="en-US" altLang="zh-TW" sz="2200" dirty="0" smtClean="0">
              <a:latin typeface="標楷體" pitchFamily="65" charset="-120"/>
              <a:ea typeface="標楷體" pitchFamily="65" charset="-120"/>
            </a:endParaRPr>
          </a:p>
          <a:p>
            <a:pPr lvl="1"/>
            <a:r>
              <a:rPr lang="zh-TW" altLang="en-US" sz="2200" dirty="0" smtClean="0">
                <a:latin typeface="標楷體" pitchFamily="65" charset="-120"/>
                <a:ea typeface="標楷體" pitchFamily="65" charset="-120"/>
              </a:rPr>
              <a:t>年度例行辦理業務產生之案卷，得分年度再依檔案內容與性質編案。</a:t>
            </a:r>
          </a:p>
          <a:p>
            <a:pPr lvl="2"/>
            <a:endParaRPr lang="zh-TW" altLang="en-US"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3688" y="764704"/>
            <a:ext cx="3682752" cy="1143000"/>
          </a:xfrm>
        </p:spPr>
        <p:txBody>
          <a:bodyPr/>
          <a:lstStyle/>
          <a:p>
            <a:r>
              <a:rPr lang="zh-TW" altLang="zh-TW" sz="3600" dirty="0" smtClean="0">
                <a:latin typeface="標楷體" pitchFamily="65" charset="-120"/>
                <a:ea typeface="標楷體" pitchFamily="65" charset="-120"/>
              </a:rPr>
              <a:t>著錄來源</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1043608" y="1984248"/>
            <a:ext cx="6768752" cy="4873752"/>
          </a:xfrm>
        </p:spPr>
        <p:txBody>
          <a:bodyPr/>
          <a:lstStyle/>
          <a:p>
            <a:r>
              <a:rPr lang="zh-TW" altLang="zh-TW" sz="2800" dirty="0" smtClean="0">
                <a:solidFill>
                  <a:srgbClr val="0000FF"/>
                </a:solidFill>
                <a:latin typeface="標楷體" pitchFamily="65" charset="-120"/>
                <a:ea typeface="標楷體" pitchFamily="65" charset="-120"/>
              </a:rPr>
              <a:t>案件層級</a:t>
            </a:r>
          </a:p>
          <a:p>
            <a:pPr lvl="1"/>
            <a:r>
              <a:rPr lang="zh-TW" altLang="zh-TW" sz="2400" dirty="0" smtClean="0">
                <a:latin typeface="標楷體" pitchFamily="65" charset="-120"/>
                <a:ea typeface="標楷體" pitchFamily="65" charset="-120"/>
              </a:rPr>
              <a:t>發(來)文機關全銜,文別,受文者,機密等級及保密期限或解密條件,保存年限,發(來)文日期,發(來)文字號,本文及附件等</a:t>
            </a:r>
          </a:p>
          <a:p>
            <a:r>
              <a:rPr lang="zh-TW" altLang="zh-TW" sz="2800" dirty="0" smtClean="0">
                <a:solidFill>
                  <a:srgbClr val="0000FF"/>
                </a:solidFill>
                <a:latin typeface="標楷體" pitchFamily="65" charset="-120"/>
                <a:ea typeface="標楷體" pitchFamily="65" charset="-120"/>
              </a:rPr>
              <a:t>案卷層級</a:t>
            </a:r>
          </a:p>
          <a:p>
            <a:pPr lvl="1"/>
            <a:r>
              <a:rPr lang="zh-TW" altLang="zh-TW" sz="2400" dirty="0" smtClean="0">
                <a:latin typeface="標楷體" pitchFamily="65" charset="-120"/>
                <a:ea typeface="標楷體" pitchFamily="65" charset="-120"/>
              </a:rPr>
              <a:t>案件內容,案卷目次表,案卷封面及卷脊等</a:t>
            </a:r>
          </a:p>
          <a:p>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55776" y="548680"/>
            <a:ext cx="4864968" cy="1143000"/>
          </a:xfrm>
        </p:spPr>
        <p:txBody>
          <a:bodyPr>
            <a:normAutofit/>
          </a:bodyPr>
          <a:lstStyle/>
          <a:p>
            <a:r>
              <a:rPr lang="zh-TW" altLang="zh-TW"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標楷體" pitchFamily="65" charset="-120"/>
                <a:ea typeface="標楷體" pitchFamily="65" charset="-120"/>
              </a:rPr>
              <a:t>報告大綱</a:t>
            </a:r>
            <a:endParaRPr lang="zh-TW" altLang="zh-TW" sz="44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標楷體" pitchFamily="65" charset="-120"/>
              <a:ea typeface="標楷體" pitchFamily="65" charset="-120"/>
            </a:endParaRPr>
          </a:p>
        </p:txBody>
      </p:sp>
      <p:sp>
        <p:nvSpPr>
          <p:cNvPr id="3" name="內容版面配置區 2"/>
          <p:cNvSpPr>
            <a:spLocks noGrp="1"/>
          </p:cNvSpPr>
          <p:nvPr>
            <p:ph sz="quarter" idx="1"/>
          </p:nvPr>
        </p:nvSpPr>
        <p:spPr>
          <a:xfrm>
            <a:off x="2622848" y="1772816"/>
            <a:ext cx="5765576" cy="4608512"/>
          </a:xfrm>
        </p:spPr>
        <p:txBody>
          <a:bodyPr>
            <a:normAutofit fontScale="85000" lnSpcReduction="10000"/>
          </a:bodyPr>
          <a:lstStyle/>
          <a:p>
            <a:r>
              <a:rPr lang="zh-TW" altLang="zh-TW" sz="2800" dirty="0" smtClean="0">
                <a:latin typeface="標楷體" pitchFamily="65" charset="-120"/>
                <a:ea typeface="標楷體" pitchFamily="65" charset="-120"/>
              </a:rPr>
              <a:t>前言</a:t>
            </a:r>
            <a:endParaRPr lang="en-US" altLang="zh-TW" sz="2800" dirty="0" smtClean="0">
              <a:latin typeface="標楷體" pitchFamily="65" charset="-120"/>
              <a:ea typeface="標楷體" pitchFamily="65" charset="-120"/>
            </a:endParaRPr>
          </a:p>
          <a:p>
            <a:r>
              <a:rPr lang="zh-TW" altLang="zh-TW" sz="2800" dirty="0" smtClean="0">
                <a:latin typeface="標楷體" pitchFamily="65" charset="-120"/>
                <a:ea typeface="標楷體" pitchFamily="65" charset="-120"/>
              </a:rPr>
              <a:t>檔案立案編目</a:t>
            </a:r>
            <a:endParaRPr lang="en-US" altLang="zh-TW" sz="2800" dirty="0" smtClean="0">
              <a:latin typeface="標楷體" pitchFamily="65" charset="-120"/>
              <a:ea typeface="標楷體" pitchFamily="65" charset="-120"/>
            </a:endParaRPr>
          </a:p>
          <a:p>
            <a:pPr lvl="1"/>
            <a:r>
              <a:rPr lang="zh-TW" altLang="en-US" sz="2500" dirty="0" smtClean="0">
                <a:latin typeface="標楷體" pitchFamily="65" charset="-120"/>
                <a:ea typeface="標楷體" pitchFamily="65" charset="-120"/>
              </a:rPr>
              <a:t>機關檔案編目單元</a:t>
            </a:r>
            <a:endParaRPr lang="en-US" altLang="zh-TW" sz="2500" dirty="0" smtClean="0">
              <a:latin typeface="標楷體" pitchFamily="65" charset="-120"/>
              <a:ea typeface="標楷體" pitchFamily="65" charset="-120"/>
            </a:endParaRPr>
          </a:p>
          <a:p>
            <a:pPr lvl="1"/>
            <a:r>
              <a:rPr lang="zh-TW" altLang="en-US" sz="2500" dirty="0" smtClean="0">
                <a:latin typeface="標楷體" pitchFamily="65" charset="-120"/>
                <a:ea typeface="標楷體" pitchFamily="65" charset="-120"/>
              </a:rPr>
              <a:t>分類、立案、編目</a:t>
            </a:r>
            <a:endParaRPr lang="en-US" altLang="zh-TW" sz="2500" dirty="0" smtClean="0">
              <a:latin typeface="標楷體" pitchFamily="65" charset="-120"/>
              <a:ea typeface="標楷體" pitchFamily="65" charset="-120"/>
            </a:endParaRPr>
          </a:p>
          <a:p>
            <a:pPr lvl="1"/>
            <a:r>
              <a:rPr lang="zh-TW" altLang="en-US" sz="2500" dirty="0" smtClean="0">
                <a:latin typeface="標楷體" pitchFamily="65" charset="-120"/>
                <a:ea typeface="標楷體" pitchFamily="65" charset="-120"/>
              </a:rPr>
              <a:t>矯正機關編目案例研析</a:t>
            </a:r>
            <a:endParaRPr lang="en-US" altLang="zh-TW" sz="25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檔案應用</a:t>
            </a:r>
            <a:endParaRPr lang="en-US" altLang="zh-TW" sz="2800" dirty="0" smtClean="0">
              <a:latin typeface="標楷體" pitchFamily="65" charset="-120"/>
              <a:ea typeface="標楷體" pitchFamily="65" charset="-120"/>
            </a:endParaRPr>
          </a:p>
          <a:p>
            <a:pPr lvl="1"/>
            <a:r>
              <a:rPr lang="zh-TW" altLang="en-US" sz="2500" dirty="0" smtClean="0">
                <a:latin typeface="標楷體" pitchFamily="65" charset="-120"/>
                <a:ea typeface="標楷體" pitchFamily="65" charset="-120"/>
              </a:rPr>
              <a:t>檔案應用法令依據、應辦事項及作業流程</a:t>
            </a:r>
          </a:p>
          <a:p>
            <a:pPr lvl="1"/>
            <a:r>
              <a:rPr lang="zh-TW" altLang="en-US" sz="2500" dirty="0" smtClean="0">
                <a:latin typeface="標楷體" pitchFamily="65" charset="-120"/>
                <a:ea typeface="標楷體" pitchFamily="65" charset="-120"/>
              </a:rPr>
              <a:t>推廣應用服務之作法</a:t>
            </a:r>
          </a:p>
          <a:p>
            <a:pPr lvl="1"/>
            <a:r>
              <a:rPr lang="zh-TW" altLang="en-US" sz="2500" dirty="0" smtClean="0">
                <a:latin typeface="標楷體" pitchFamily="65" charset="-120"/>
                <a:ea typeface="標楷體" pitchFamily="65" charset="-120"/>
              </a:rPr>
              <a:t>法務部檔案應用服務經驗分享</a:t>
            </a:r>
          </a:p>
          <a:p>
            <a:pPr lvl="1"/>
            <a:r>
              <a:rPr lang="zh-TW" altLang="en-US" sz="2500" dirty="0" smtClean="0">
                <a:latin typeface="標楷體" pitchFamily="65" charset="-120"/>
                <a:ea typeface="標楷體" pitchFamily="65" charset="-120"/>
              </a:rPr>
              <a:t>其他機關檔案應用績優作為</a:t>
            </a:r>
            <a:endParaRPr lang="en-US" altLang="zh-TW" sz="2500" dirty="0" smtClean="0">
              <a:latin typeface="標楷體" pitchFamily="65" charset="-120"/>
              <a:ea typeface="標楷體" pitchFamily="65" charset="-120"/>
            </a:endParaRPr>
          </a:p>
          <a:p>
            <a:pPr lvl="1"/>
            <a:r>
              <a:rPr lang="zh-TW" altLang="en-US" sz="2500" dirty="0" smtClean="0">
                <a:latin typeface="標楷體" pitchFamily="65" charset="-120"/>
                <a:ea typeface="標楷體" pitchFamily="65" charset="-120"/>
              </a:rPr>
              <a:t>檔案加值應用主題舉例</a:t>
            </a:r>
            <a:endParaRPr lang="en-US" altLang="zh-TW" sz="25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結語</a:t>
            </a:r>
            <a:endParaRPr lang="en-US" altLang="zh-TW" sz="2800" dirty="0" smtClean="0">
              <a:latin typeface="標楷體" pitchFamily="65" charset="-120"/>
              <a:ea typeface="標楷體" pitchFamily="65" charset="-120"/>
            </a:endParaRPr>
          </a:p>
          <a:p>
            <a:endParaRPr lang="en-US" altLang="zh-TW" sz="2800" dirty="0" smtClean="0"/>
          </a:p>
          <a:p>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6400" y="764704"/>
            <a:ext cx="7467600" cy="1143000"/>
          </a:xfrm>
        </p:spPr>
        <p:txBody>
          <a:bodyPr/>
          <a:lstStyle/>
          <a:p>
            <a:r>
              <a:rPr lang="zh-TW" altLang="en-US" sz="3600" dirty="0" smtClean="0">
                <a:latin typeface="標楷體" pitchFamily="65" charset="-120"/>
                <a:ea typeface="標楷體" pitchFamily="65" charset="-120"/>
              </a:rPr>
              <a:t>著錄</a:t>
            </a:r>
            <a:r>
              <a:rPr lang="zh-TW" altLang="zh-TW" sz="3600" dirty="0" smtClean="0">
                <a:latin typeface="標楷體" pitchFamily="65" charset="-120"/>
                <a:ea typeface="標楷體" pitchFamily="65" charset="-120"/>
              </a:rPr>
              <a:t>時機</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1187624" y="1844824"/>
            <a:ext cx="6696744" cy="4873752"/>
          </a:xfrm>
        </p:spPr>
        <p:txBody>
          <a:bodyPr/>
          <a:lstStyle/>
          <a:p>
            <a:r>
              <a:rPr lang="zh-TW" altLang="zh-TW" sz="2800" dirty="0" smtClean="0">
                <a:solidFill>
                  <a:srgbClr val="0000FF"/>
                </a:solidFill>
                <a:latin typeface="標楷體" pitchFamily="65" charset="-120"/>
                <a:ea typeface="標楷體" pitchFamily="65" charset="-120"/>
              </a:rPr>
              <a:t>案件層級</a:t>
            </a:r>
          </a:p>
          <a:p>
            <a:pPr lvl="1"/>
            <a:r>
              <a:rPr lang="zh-TW" altLang="zh-TW" sz="2400" dirty="0" smtClean="0">
                <a:latin typeface="標楷體" pitchFamily="65" charset="-120"/>
                <a:ea typeface="標楷體" pitchFamily="65" charset="-120"/>
              </a:rPr>
              <a:t>案件層級之著錄,於</a:t>
            </a:r>
            <a:r>
              <a:rPr lang="zh-TW" altLang="en-US" sz="2400" dirty="0" smtClean="0">
                <a:latin typeface="標楷體" pitchFamily="65" charset="-120"/>
                <a:ea typeface="標楷體" pitchFamily="65" charset="-120"/>
              </a:rPr>
              <a:t>完成</a:t>
            </a:r>
            <a:r>
              <a:rPr lang="zh-TW" altLang="zh-TW" sz="2400" dirty="0" smtClean="0">
                <a:latin typeface="標楷體" pitchFamily="65" charset="-120"/>
                <a:ea typeface="標楷體" pitchFamily="65" charset="-120"/>
              </a:rPr>
              <a:t>編案</a:t>
            </a:r>
            <a:r>
              <a:rPr lang="zh-TW" altLang="en-US" sz="2400" dirty="0" smtClean="0">
                <a:latin typeface="標楷體" pitchFamily="65" charset="-120"/>
                <a:ea typeface="標楷體" pitchFamily="65" charset="-120"/>
              </a:rPr>
              <a:t>及檔號編訂</a:t>
            </a:r>
            <a:r>
              <a:rPr lang="zh-TW" altLang="zh-TW" sz="2400" dirty="0" smtClean="0">
                <a:latin typeface="標楷體" pitchFamily="65" charset="-120"/>
                <a:ea typeface="標楷體" pitchFamily="65" charset="-120"/>
              </a:rPr>
              <a:t>時辦理</a:t>
            </a:r>
          </a:p>
          <a:p>
            <a:r>
              <a:rPr lang="zh-TW" altLang="zh-TW" sz="2800" dirty="0" smtClean="0">
                <a:solidFill>
                  <a:srgbClr val="0000FF"/>
                </a:solidFill>
                <a:latin typeface="標楷體" pitchFamily="65" charset="-120"/>
                <a:ea typeface="標楷體" pitchFamily="65" charset="-120"/>
              </a:rPr>
              <a:t>案卷層級</a:t>
            </a:r>
          </a:p>
          <a:p>
            <a:pPr lvl="1"/>
            <a:r>
              <a:rPr lang="zh-TW" altLang="zh-TW" sz="2400" dirty="0" smtClean="0">
                <a:latin typeface="標楷體" pitchFamily="65" charset="-120"/>
                <a:ea typeface="標楷體" pitchFamily="65" charset="-120"/>
              </a:rPr>
              <a:t>案卷層級之著錄,於所涉案情半年內未繼續辦理</a:t>
            </a:r>
            <a:r>
              <a:rPr lang="zh-TW" altLang="en-US" sz="2400" dirty="0" smtClean="0">
                <a:latin typeface="標楷體" pitchFamily="65" charset="-120"/>
                <a:ea typeface="標楷體" pitchFamily="65" charset="-120"/>
              </a:rPr>
              <a:t>或無新增案件</a:t>
            </a:r>
            <a:r>
              <a:rPr lang="zh-TW" altLang="zh-TW" sz="2400" dirty="0" smtClean="0">
                <a:latin typeface="標楷體" pitchFamily="65" charset="-120"/>
                <a:ea typeface="標楷體" pitchFamily="65" charset="-120"/>
              </a:rPr>
              <a:t>時為之</a:t>
            </a:r>
          </a:p>
          <a:p>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260648"/>
            <a:ext cx="7467600" cy="1143000"/>
          </a:xfrm>
        </p:spPr>
        <p:txBody>
          <a:bodyPr>
            <a:normAutofit/>
          </a:bodyPr>
          <a:lstStyle/>
          <a:p>
            <a:r>
              <a:rPr lang="zh-TW" altLang="zh-TW" sz="3600" dirty="0" smtClean="0">
                <a:latin typeface="標楷體" pitchFamily="65" charset="-120"/>
                <a:ea typeface="標楷體" pitchFamily="65" charset="-120"/>
              </a:rPr>
              <a:t>案件編目著錄項目</a:t>
            </a:r>
            <a:endParaRPr lang="zh-TW" altLang="zh-TW" sz="3600" dirty="0">
              <a:latin typeface="標楷體" pitchFamily="65" charset="-120"/>
              <a:ea typeface="標楷體" pitchFamily="65" charset="-120"/>
            </a:endParaRPr>
          </a:p>
        </p:txBody>
      </p:sp>
      <p:sp>
        <p:nvSpPr>
          <p:cNvPr id="4" name="內容版面配置區 3"/>
          <p:cNvSpPr>
            <a:spLocks noGrp="1"/>
          </p:cNvSpPr>
          <p:nvPr>
            <p:ph sz="quarter" idx="1"/>
          </p:nvPr>
        </p:nvSpPr>
        <p:spPr>
          <a:xfrm>
            <a:off x="971600" y="1844824"/>
            <a:ext cx="3657600" cy="4572000"/>
          </a:xfrm>
        </p:spPr>
        <p:txBody>
          <a:bodyPr/>
          <a:lstStyle/>
          <a:p>
            <a:r>
              <a:rPr lang="zh-TW" altLang="zh-TW" dirty="0" smtClean="0">
                <a:solidFill>
                  <a:srgbClr val="0000FF"/>
                </a:solidFill>
                <a:latin typeface="標楷體" pitchFamily="65" charset="-120"/>
                <a:ea typeface="標楷體" pitchFamily="65" charset="-120"/>
              </a:rPr>
              <a:t>案由項</a:t>
            </a:r>
          </a:p>
          <a:p>
            <a:r>
              <a:rPr lang="zh-TW" altLang="zh-TW" dirty="0" smtClean="0">
                <a:solidFill>
                  <a:srgbClr val="0000FF"/>
                </a:solidFill>
                <a:latin typeface="標楷體" pitchFamily="65" charset="-120"/>
                <a:ea typeface="標楷體" pitchFamily="65" charset="-120"/>
              </a:rPr>
              <a:t>發(來)文者項</a:t>
            </a:r>
          </a:p>
          <a:p>
            <a:r>
              <a:rPr lang="zh-TW" altLang="zh-TW" dirty="0" smtClean="0">
                <a:solidFill>
                  <a:srgbClr val="0000FF"/>
                </a:solidFill>
                <a:latin typeface="標楷體" pitchFamily="65" charset="-120"/>
                <a:ea typeface="標楷體" pitchFamily="65" charset="-120"/>
              </a:rPr>
              <a:t>文件形式項</a:t>
            </a:r>
          </a:p>
          <a:p>
            <a:r>
              <a:rPr lang="zh-TW" altLang="zh-TW" dirty="0" smtClean="0">
                <a:solidFill>
                  <a:srgbClr val="0000FF"/>
                </a:solidFill>
                <a:latin typeface="標楷體" pitchFamily="65" charset="-120"/>
                <a:ea typeface="標楷體" pitchFamily="65" charset="-120"/>
              </a:rPr>
              <a:t>密等及保存年限項</a:t>
            </a:r>
          </a:p>
          <a:p>
            <a:endParaRPr lang="zh-TW" altLang="en-US" dirty="0"/>
          </a:p>
        </p:txBody>
      </p:sp>
      <p:sp>
        <p:nvSpPr>
          <p:cNvPr id="5" name="內容版面配置區 4"/>
          <p:cNvSpPr>
            <a:spLocks noGrp="1"/>
          </p:cNvSpPr>
          <p:nvPr>
            <p:ph sz="quarter" idx="2"/>
          </p:nvPr>
        </p:nvSpPr>
        <p:spPr>
          <a:xfrm>
            <a:off x="4283968" y="1844824"/>
            <a:ext cx="3657600" cy="4572000"/>
          </a:xfrm>
        </p:spPr>
        <p:txBody>
          <a:bodyPr/>
          <a:lstStyle/>
          <a:p>
            <a:r>
              <a:rPr lang="zh-TW" altLang="zh-TW" dirty="0" smtClean="0">
                <a:solidFill>
                  <a:srgbClr val="0000FF"/>
                </a:solidFill>
                <a:latin typeface="標楷體" pitchFamily="65" charset="-120"/>
                <a:ea typeface="標楷體" pitchFamily="65" charset="-120"/>
              </a:rPr>
              <a:t>相關編號項</a:t>
            </a:r>
          </a:p>
          <a:p>
            <a:r>
              <a:rPr lang="zh-TW" altLang="zh-TW" dirty="0" smtClean="0">
                <a:solidFill>
                  <a:srgbClr val="0000FF"/>
                </a:solidFill>
                <a:latin typeface="標楷體" pitchFamily="65" charset="-120"/>
                <a:ea typeface="標楷體" pitchFamily="65" charset="-120"/>
              </a:rPr>
              <a:t>日期項</a:t>
            </a:r>
          </a:p>
          <a:p>
            <a:r>
              <a:rPr lang="zh-TW" altLang="zh-TW" dirty="0" smtClean="0">
                <a:solidFill>
                  <a:srgbClr val="0000FF"/>
                </a:solidFill>
                <a:latin typeface="標楷體" pitchFamily="65" charset="-120"/>
                <a:ea typeface="標楷體" pitchFamily="65" charset="-120"/>
              </a:rPr>
              <a:t>媒體型式項</a:t>
            </a:r>
          </a:p>
          <a:p>
            <a:r>
              <a:rPr lang="zh-TW" altLang="zh-TW" dirty="0" smtClean="0">
                <a:solidFill>
                  <a:srgbClr val="0000FF"/>
                </a:solidFill>
                <a:latin typeface="標楷體" pitchFamily="65" charset="-120"/>
                <a:ea typeface="標楷體" pitchFamily="65" charset="-120"/>
              </a:rPr>
              <a:t>檔案外觀項</a:t>
            </a:r>
          </a:p>
          <a:p>
            <a:r>
              <a:rPr lang="zh-TW" altLang="zh-TW" dirty="0" smtClean="0">
                <a:solidFill>
                  <a:srgbClr val="0000FF"/>
                </a:solidFill>
                <a:latin typeface="標楷體" pitchFamily="65" charset="-120"/>
                <a:ea typeface="標楷體" pitchFamily="65" charset="-120"/>
              </a:rPr>
              <a:t>關聯項</a:t>
            </a:r>
            <a:endParaRPr lang="zh-TW" altLang="zh-TW" dirty="0">
              <a:solidFill>
                <a:srgbClr val="0000FF"/>
              </a:solidFill>
              <a:latin typeface="標楷體" pitchFamily="65" charset="-120"/>
              <a:ea typeface="標楷體" pitchFamily="65" charset="-120"/>
            </a:endParaRPr>
          </a:p>
        </p:txBody>
      </p:sp>
      <p:sp>
        <p:nvSpPr>
          <p:cNvPr id="7" name="文字方塊 6"/>
          <p:cNvSpPr txBox="1"/>
          <p:nvPr/>
        </p:nvSpPr>
        <p:spPr>
          <a:xfrm>
            <a:off x="1259632" y="4581128"/>
            <a:ext cx="6596678" cy="400110"/>
          </a:xfrm>
          <a:prstGeom prst="rect">
            <a:avLst/>
          </a:prstGeom>
          <a:noFill/>
        </p:spPr>
        <p:txBody>
          <a:bodyPr wrap="none" rtlCol="0">
            <a:spAutoFit/>
          </a:bodyPr>
          <a:lstStyle/>
          <a:p>
            <a:r>
              <a:rPr lang="zh-TW" altLang="en-US" sz="2000" dirty="0" smtClean="0">
                <a:latin typeface="標楷體" pitchFamily="65" charset="-120"/>
                <a:ea typeface="標楷體" pitchFamily="65" charset="-120"/>
              </a:rPr>
              <a:t>請詳閱「機關檔案管理作業手冊」第</a:t>
            </a:r>
            <a:r>
              <a:rPr lang="en-US" altLang="zh-TW" sz="2000" dirty="0" smtClean="0">
                <a:latin typeface="標楷體" pitchFamily="65" charset="-120"/>
                <a:ea typeface="標楷體" pitchFamily="65" charset="-120"/>
              </a:rPr>
              <a:t>9</a:t>
            </a:r>
            <a:r>
              <a:rPr lang="zh-TW" altLang="en-US" sz="2000" dirty="0" smtClean="0">
                <a:latin typeface="標楷體" pitchFamily="65" charset="-120"/>
                <a:ea typeface="標楷體" pitchFamily="65" charset="-120"/>
              </a:rPr>
              <a:t>章「編目」</a:t>
            </a:r>
            <a:r>
              <a:rPr lang="en-US" altLang="zh-TW" sz="2000" dirty="0" smtClean="0">
                <a:latin typeface="標楷體" pitchFamily="65" charset="-120"/>
                <a:ea typeface="標楷體" pitchFamily="65" charset="-120"/>
              </a:rPr>
              <a:t>9.4.1.2</a:t>
            </a:r>
            <a:endParaRPr lang="zh-TW" altLang="en-US"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332656"/>
            <a:ext cx="7467600" cy="1143000"/>
          </a:xfrm>
        </p:spPr>
        <p:txBody>
          <a:bodyPr>
            <a:normAutofit/>
          </a:bodyPr>
          <a:lstStyle/>
          <a:p>
            <a:r>
              <a:rPr lang="zh-TW" altLang="zh-TW" sz="3600" dirty="0" smtClean="0">
                <a:latin typeface="標楷體" pitchFamily="65" charset="-120"/>
                <a:ea typeface="標楷體" pitchFamily="65" charset="-120"/>
              </a:rPr>
              <a:t>案卷編目著錄項目</a:t>
            </a:r>
            <a:endParaRPr lang="zh-TW" altLang="zh-TW" sz="3600" dirty="0">
              <a:latin typeface="標楷體" pitchFamily="65" charset="-120"/>
              <a:ea typeface="標楷體" pitchFamily="65" charset="-120"/>
            </a:endParaRPr>
          </a:p>
        </p:txBody>
      </p:sp>
      <p:sp>
        <p:nvSpPr>
          <p:cNvPr id="4" name="內容版面配置區 3"/>
          <p:cNvSpPr>
            <a:spLocks noGrp="1"/>
          </p:cNvSpPr>
          <p:nvPr>
            <p:ph sz="quarter" idx="1"/>
          </p:nvPr>
        </p:nvSpPr>
        <p:spPr>
          <a:xfrm>
            <a:off x="899592" y="1628800"/>
            <a:ext cx="4176464" cy="4572000"/>
          </a:xfrm>
        </p:spPr>
        <p:txBody>
          <a:bodyPr>
            <a:normAutofit/>
          </a:bodyPr>
          <a:lstStyle/>
          <a:p>
            <a:r>
              <a:rPr lang="zh-TW" altLang="zh-TW" dirty="0" smtClean="0">
                <a:solidFill>
                  <a:srgbClr val="0000FF"/>
                </a:solidFill>
                <a:latin typeface="標楷體" pitchFamily="65" charset="-120"/>
                <a:ea typeface="標楷體" pitchFamily="65" charset="-120"/>
              </a:rPr>
              <a:t>案名項</a:t>
            </a:r>
          </a:p>
          <a:p>
            <a:pPr lvl="1"/>
            <a:r>
              <a:rPr lang="zh-TW" altLang="zh-TW" u="sng" dirty="0" smtClean="0">
                <a:latin typeface="標楷體" pitchFamily="65" charset="-120"/>
                <a:ea typeface="標楷體" pitchFamily="65" charset="-120"/>
              </a:rPr>
              <a:t>案名</a:t>
            </a:r>
            <a:r>
              <a:rPr lang="zh-TW" altLang="zh-TW" dirty="0" smtClean="0">
                <a:latin typeface="標楷體" pitchFamily="65" charset="-120"/>
                <a:ea typeface="標楷體" pitchFamily="65" charset="-120"/>
              </a:rPr>
              <a:t>、並列案名、其他案名</a:t>
            </a:r>
          </a:p>
          <a:p>
            <a:r>
              <a:rPr lang="zh-TW" altLang="zh-TW" dirty="0" smtClean="0">
                <a:solidFill>
                  <a:srgbClr val="0000FF"/>
                </a:solidFill>
                <a:latin typeface="標楷體" pitchFamily="65" charset="-120"/>
                <a:ea typeface="標楷體" pitchFamily="65" charset="-120"/>
              </a:rPr>
              <a:t>檔案產生者項</a:t>
            </a:r>
          </a:p>
          <a:p>
            <a:pPr lvl="1"/>
            <a:r>
              <a:rPr lang="zh-TW" altLang="zh-TW" dirty="0" smtClean="0">
                <a:latin typeface="標楷體" pitchFamily="65" charset="-120"/>
                <a:ea typeface="標楷體" pitchFamily="65" charset="-120"/>
              </a:rPr>
              <a:t>檔案產生機關、團體或個人</a:t>
            </a:r>
          </a:p>
          <a:p>
            <a:pPr lvl="1"/>
            <a:r>
              <a:rPr lang="zh-TW" altLang="zh-TW" dirty="0" smtClean="0">
                <a:latin typeface="標楷體" pitchFamily="65" charset="-120"/>
                <a:ea typeface="標楷體" pitchFamily="65" charset="-120"/>
              </a:rPr>
              <a:t>檔案管有機關、團體或個人</a:t>
            </a:r>
          </a:p>
          <a:p>
            <a:r>
              <a:rPr lang="zh-TW" altLang="zh-TW" dirty="0" smtClean="0">
                <a:solidFill>
                  <a:srgbClr val="0000FF"/>
                </a:solidFill>
                <a:latin typeface="標楷體" pitchFamily="65" charset="-120"/>
                <a:ea typeface="標楷體" pitchFamily="65" charset="-120"/>
              </a:rPr>
              <a:t>密等及保存年限項</a:t>
            </a:r>
          </a:p>
          <a:p>
            <a:r>
              <a:rPr lang="zh-TW" altLang="zh-TW" dirty="0" smtClean="0">
                <a:solidFill>
                  <a:srgbClr val="0000FF"/>
                </a:solidFill>
                <a:latin typeface="標楷體" pitchFamily="65" charset="-120"/>
                <a:ea typeface="標楷體" pitchFamily="65" charset="-120"/>
              </a:rPr>
              <a:t>檔案應用項</a:t>
            </a:r>
          </a:p>
          <a:p>
            <a:r>
              <a:rPr lang="zh-TW" altLang="zh-TW" dirty="0" smtClean="0">
                <a:solidFill>
                  <a:srgbClr val="0000FF"/>
                </a:solidFill>
                <a:latin typeface="標楷體" pitchFamily="65" charset="-120"/>
                <a:ea typeface="標楷體" pitchFamily="65" charset="-120"/>
              </a:rPr>
              <a:t>相關編號項</a:t>
            </a:r>
          </a:p>
          <a:p>
            <a:r>
              <a:rPr lang="zh-TW" altLang="zh-TW" dirty="0" smtClean="0">
                <a:solidFill>
                  <a:srgbClr val="0000FF"/>
                </a:solidFill>
                <a:latin typeface="標楷體" pitchFamily="65" charset="-120"/>
                <a:ea typeface="標楷體" pitchFamily="65" charset="-120"/>
              </a:rPr>
              <a:t>日期項</a:t>
            </a:r>
          </a:p>
          <a:p>
            <a:endParaRPr lang="zh-TW" altLang="zh-TW" dirty="0"/>
          </a:p>
        </p:txBody>
      </p:sp>
      <p:sp>
        <p:nvSpPr>
          <p:cNvPr id="5" name="內容版面配置區 4"/>
          <p:cNvSpPr>
            <a:spLocks noGrp="1"/>
          </p:cNvSpPr>
          <p:nvPr>
            <p:ph sz="quarter" idx="2"/>
          </p:nvPr>
        </p:nvSpPr>
        <p:spPr>
          <a:xfrm>
            <a:off x="5076056" y="1628800"/>
            <a:ext cx="3081536" cy="4572000"/>
          </a:xfrm>
        </p:spPr>
        <p:txBody>
          <a:bodyPr>
            <a:normAutofit/>
          </a:bodyPr>
          <a:lstStyle/>
          <a:p>
            <a:r>
              <a:rPr lang="zh-TW" altLang="zh-TW" dirty="0" smtClean="0">
                <a:solidFill>
                  <a:srgbClr val="0000FF"/>
                </a:solidFill>
                <a:latin typeface="標楷體" pitchFamily="65" charset="-120"/>
                <a:ea typeface="標楷體" pitchFamily="65" charset="-120"/>
              </a:rPr>
              <a:t>媒體型式項</a:t>
            </a:r>
          </a:p>
          <a:p>
            <a:r>
              <a:rPr lang="zh-TW" altLang="zh-TW" dirty="0" smtClean="0">
                <a:solidFill>
                  <a:srgbClr val="0000FF"/>
                </a:solidFill>
                <a:latin typeface="標楷體" pitchFamily="65" charset="-120"/>
                <a:ea typeface="標楷體" pitchFamily="65" charset="-120"/>
              </a:rPr>
              <a:t>檔案外觀項</a:t>
            </a:r>
          </a:p>
          <a:p>
            <a:r>
              <a:rPr lang="zh-TW" altLang="zh-TW" dirty="0" smtClean="0">
                <a:solidFill>
                  <a:srgbClr val="0000FF"/>
                </a:solidFill>
                <a:latin typeface="標楷體" pitchFamily="65" charset="-120"/>
                <a:ea typeface="標楷體" pitchFamily="65" charset="-120"/>
              </a:rPr>
              <a:t>關聯項</a:t>
            </a:r>
          </a:p>
          <a:p>
            <a:pPr lvl="1"/>
            <a:r>
              <a:rPr lang="zh-TW" altLang="zh-TW" dirty="0" smtClean="0">
                <a:latin typeface="標楷體" pitchFamily="65" charset="-120"/>
                <a:ea typeface="標楷體" pitchFamily="65" charset="-120"/>
              </a:rPr>
              <a:t>有關案卷</a:t>
            </a:r>
          </a:p>
          <a:p>
            <a:pPr lvl="1"/>
            <a:r>
              <a:rPr lang="zh-TW" altLang="zh-TW" u="sng" dirty="0" smtClean="0">
                <a:latin typeface="標楷體" pitchFamily="65" charset="-120"/>
                <a:ea typeface="標楷體" pitchFamily="65" charset="-120"/>
              </a:rPr>
              <a:t>案情摘要</a:t>
            </a:r>
          </a:p>
          <a:p>
            <a:r>
              <a:rPr lang="zh-TW" altLang="zh-TW" u="sng" dirty="0" smtClean="0">
                <a:solidFill>
                  <a:srgbClr val="0000FF"/>
                </a:solidFill>
                <a:latin typeface="標楷體" pitchFamily="65" charset="-120"/>
                <a:ea typeface="標楷體" pitchFamily="65" charset="-120"/>
              </a:rPr>
              <a:t>主題項</a:t>
            </a:r>
          </a:p>
          <a:p>
            <a:r>
              <a:rPr lang="zh-TW" altLang="zh-TW" dirty="0" smtClean="0">
                <a:solidFill>
                  <a:srgbClr val="0000FF"/>
                </a:solidFill>
                <a:latin typeface="標楷體" pitchFamily="65" charset="-120"/>
                <a:ea typeface="標楷體" pitchFamily="65" charset="-120"/>
              </a:rPr>
              <a:t>附註項</a:t>
            </a:r>
            <a:endParaRPr lang="zh-TW" altLang="zh-TW"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332656"/>
            <a:ext cx="7467600" cy="1143000"/>
          </a:xfrm>
        </p:spPr>
        <p:txBody>
          <a:bodyPr>
            <a:normAutofit/>
          </a:bodyPr>
          <a:lstStyle/>
          <a:p>
            <a:r>
              <a:rPr lang="zh-TW" altLang="zh-TW" sz="3600" dirty="0" smtClean="0">
                <a:latin typeface="標楷體" pitchFamily="65" charset="-120"/>
                <a:ea typeface="標楷體" pitchFamily="65" charset="-120"/>
              </a:rPr>
              <a:t>年度號</a:t>
            </a:r>
            <a:endParaRPr lang="zh-TW" altLang="zh-TW" sz="3600" dirty="0">
              <a:latin typeface="標楷體" pitchFamily="65" charset="-120"/>
              <a:ea typeface="標楷體" pitchFamily="65" charset="-120"/>
            </a:endParaRPr>
          </a:p>
        </p:txBody>
      </p:sp>
      <p:sp>
        <p:nvSpPr>
          <p:cNvPr id="3" name="內容版面配置區 2"/>
          <p:cNvSpPr>
            <a:spLocks noGrp="1"/>
          </p:cNvSpPr>
          <p:nvPr>
            <p:ph sz="quarter" idx="1"/>
          </p:nvPr>
        </p:nvSpPr>
        <p:spPr>
          <a:xfrm>
            <a:off x="1115616" y="1984248"/>
            <a:ext cx="7467600" cy="4873752"/>
          </a:xfrm>
        </p:spPr>
        <p:txBody>
          <a:bodyPr/>
          <a:lstStyle/>
          <a:p>
            <a:r>
              <a:rPr lang="zh-TW" altLang="zh-TW" sz="2800" dirty="0" smtClean="0">
                <a:solidFill>
                  <a:srgbClr val="0000FF"/>
                </a:solidFill>
                <a:latin typeface="標楷體" pitchFamily="65" charset="-120"/>
                <a:ea typeface="標楷體" pitchFamily="65" charset="-120"/>
              </a:rPr>
              <a:t>指案件之起始年份號碼</a:t>
            </a:r>
          </a:p>
          <a:p>
            <a:pPr lvl="1"/>
            <a:r>
              <a:rPr lang="zh-TW" altLang="zh-TW" sz="2400" dirty="0" smtClean="0">
                <a:latin typeface="標楷體" pitchFamily="65" charset="-120"/>
                <a:ea typeface="標楷體" pitchFamily="65" charset="-120"/>
              </a:rPr>
              <a:t>有前案可併時，併入前案年度</a:t>
            </a:r>
          </a:p>
          <a:p>
            <a:pPr lvl="1"/>
            <a:r>
              <a:rPr lang="zh-TW" altLang="zh-TW" sz="2400" dirty="0" smtClean="0">
                <a:latin typeface="標楷體" pitchFamily="65" charset="-120"/>
                <a:ea typeface="標楷體" pitchFamily="65" charset="-120"/>
              </a:rPr>
              <a:t>無前案可併時，為檔案產生年度，非為歸檔年度</a:t>
            </a:r>
            <a:endParaRPr lang="zh-TW" altLang="zh-TW" sz="2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476672"/>
            <a:ext cx="7467600" cy="1143000"/>
          </a:xfrm>
        </p:spPr>
        <p:txBody>
          <a:bodyPr/>
          <a:lstStyle/>
          <a:p>
            <a:r>
              <a:rPr lang="zh-TW" altLang="zh-TW" sz="3600" dirty="0" smtClean="0">
                <a:latin typeface="標楷體" pitchFamily="65" charset="-120"/>
                <a:ea typeface="標楷體" pitchFamily="65" charset="-120"/>
              </a:rPr>
              <a:t>案名項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611560" y="1700808"/>
            <a:ext cx="7643192" cy="4873752"/>
          </a:xfrm>
        </p:spPr>
        <p:txBody>
          <a:bodyPr/>
          <a:lstStyle/>
          <a:p>
            <a:r>
              <a:rPr lang="zh-TW" altLang="zh-TW" dirty="0" smtClean="0">
                <a:latin typeface="標楷體" pitchFamily="65" charset="-120"/>
                <a:ea typeface="標楷體" pitchFamily="65" charset="-120"/>
              </a:rPr>
              <a:t>可直接表達檔案內容特徵，用以區別另一檔案之案名</a:t>
            </a:r>
          </a:p>
          <a:p>
            <a:r>
              <a:rPr lang="zh-TW" altLang="zh-TW" dirty="0" smtClean="0">
                <a:latin typeface="標楷體" pitchFamily="65" charset="-120"/>
                <a:ea typeface="標楷體" pitchFamily="65" charset="-120"/>
              </a:rPr>
              <a:t>依據案卷內文件之內容撰擬而成，以揭示案卷文件的內容及主要案情，提供檔案查詢之線索</a:t>
            </a:r>
          </a:p>
          <a:p>
            <a:r>
              <a:rPr lang="zh-TW" altLang="zh-TW" dirty="0" smtClean="0">
                <a:latin typeface="標楷體" pitchFamily="65" charset="-120"/>
                <a:ea typeface="標楷體" pitchFamily="65" charset="-120"/>
              </a:rPr>
              <a:t>欄位名稱</a:t>
            </a:r>
          </a:p>
          <a:p>
            <a:pPr lvl="1"/>
            <a:r>
              <a:rPr lang="zh-TW" altLang="zh-TW" dirty="0" smtClean="0">
                <a:solidFill>
                  <a:srgbClr val="0000FF"/>
                </a:solidFill>
                <a:latin typeface="標楷體" pitchFamily="65" charset="-120"/>
                <a:ea typeface="標楷體" pitchFamily="65" charset="-120"/>
              </a:rPr>
              <a:t>案名：扼要表達案卷內容之名稱</a:t>
            </a:r>
          </a:p>
          <a:p>
            <a:pPr lvl="1"/>
            <a:r>
              <a:rPr lang="zh-TW" altLang="zh-TW" dirty="0" smtClean="0">
                <a:solidFill>
                  <a:srgbClr val="0000FF"/>
                </a:solidFill>
                <a:latin typeface="標楷體" pitchFamily="65" charset="-120"/>
                <a:ea typeface="標楷體" pitchFamily="65" charset="-120"/>
              </a:rPr>
              <a:t>並列案名：著錄外文之案名</a:t>
            </a:r>
          </a:p>
          <a:p>
            <a:pPr lvl="1"/>
            <a:r>
              <a:rPr lang="zh-TW" altLang="zh-TW" dirty="0" smtClean="0">
                <a:solidFill>
                  <a:srgbClr val="0000FF"/>
                </a:solidFill>
                <a:latin typeface="標楷體" pitchFamily="65" charset="-120"/>
                <a:ea typeface="標楷體" pitchFamily="65" charset="-120"/>
              </a:rPr>
              <a:t>其他案名：補充說明之案名</a:t>
            </a:r>
            <a:endParaRPr lang="zh-TW" altLang="zh-TW"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692696"/>
            <a:ext cx="7467600" cy="1143000"/>
          </a:xfrm>
        </p:spPr>
        <p:txBody>
          <a:bodyPr/>
          <a:lstStyle/>
          <a:p>
            <a:r>
              <a:rPr lang="zh-TW" altLang="zh-TW" sz="3600" dirty="0" smtClean="0">
                <a:latin typeface="標楷體" pitchFamily="65" charset="-120"/>
                <a:ea typeface="標楷體" pitchFamily="65" charset="-120"/>
              </a:rPr>
              <a:t>案名編列注意事項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1115616" y="1772816"/>
            <a:ext cx="6336704" cy="4873752"/>
          </a:xfrm>
        </p:spPr>
        <p:txBody>
          <a:bodyPr/>
          <a:lstStyle/>
          <a:p>
            <a:r>
              <a:rPr lang="zh-TW" altLang="zh-TW" sz="2800" dirty="0" smtClean="0">
                <a:latin typeface="標楷體" pitchFamily="65" charset="-120"/>
                <a:ea typeface="標楷體" pitchFamily="65" charset="-120"/>
              </a:rPr>
              <a:t>案名之建立</a:t>
            </a:r>
          </a:p>
          <a:p>
            <a:pPr lvl="1"/>
            <a:r>
              <a:rPr lang="zh-TW" altLang="zh-TW" sz="2600" dirty="0" smtClean="0">
                <a:solidFill>
                  <a:srgbClr val="0000FF"/>
                </a:solidFill>
                <a:latin typeface="標楷體" pitchFamily="65" charset="-120"/>
                <a:ea typeface="標楷體" pitchFamily="65" charset="-120"/>
              </a:rPr>
              <a:t>涵蓋檔案內容</a:t>
            </a:r>
            <a:r>
              <a:rPr lang="zh-TW" altLang="en-US" sz="2600" dirty="0" smtClean="0">
                <a:solidFill>
                  <a:srgbClr val="0000FF"/>
                </a:solidFill>
                <a:latin typeface="標楷體" pitchFamily="65" charset="-120"/>
                <a:ea typeface="標楷體" pitchFamily="65" charset="-120"/>
              </a:rPr>
              <a:t>及</a:t>
            </a:r>
            <a:r>
              <a:rPr lang="zh-TW" altLang="zh-TW" sz="2600" dirty="0" smtClean="0">
                <a:solidFill>
                  <a:srgbClr val="0000FF"/>
                </a:solidFill>
                <a:latin typeface="標楷體" pitchFamily="65" charset="-120"/>
                <a:ea typeface="標楷體" pitchFamily="65" charset="-120"/>
              </a:rPr>
              <a:t>案情未來之發展</a:t>
            </a:r>
          </a:p>
          <a:p>
            <a:pPr lvl="2"/>
            <a:r>
              <a:rPr lang="zh-TW" altLang="zh-TW" sz="2400" dirty="0" smtClean="0">
                <a:solidFill>
                  <a:srgbClr val="990099"/>
                </a:solidFill>
                <a:latin typeface="標楷體" pitchFamily="65" charset="-120"/>
                <a:ea typeface="標楷體" pitchFamily="65" charset="-120"/>
              </a:rPr>
              <a:t>案卷內容含括</a:t>
            </a:r>
            <a:r>
              <a:rPr lang="zh-TW" altLang="en-US" sz="2400" dirty="0" smtClean="0">
                <a:solidFill>
                  <a:srgbClr val="990099"/>
                </a:solidFill>
                <a:latin typeface="標楷體" pitchFamily="65" charset="-120"/>
                <a:ea typeface="標楷體" pitchFamily="65" charset="-120"/>
              </a:rPr>
              <a:t>替代役男分發、訓練</a:t>
            </a:r>
            <a:r>
              <a:rPr lang="zh-TW" altLang="zh-TW" sz="2400" dirty="0" smtClean="0">
                <a:solidFill>
                  <a:srgbClr val="990099"/>
                </a:solidFill>
                <a:latin typeface="標楷體" pitchFamily="65" charset="-120"/>
                <a:ea typeface="標楷體" pitchFamily="65" charset="-120"/>
              </a:rPr>
              <a:t>、</a:t>
            </a:r>
            <a:r>
              <a:rPr lang="zh-TW" altLang="en-US" sz="2400" dirty="0" smtClean="0">
                <a:solidFill>
                  <a:srgbClr val="990099"/>
                </a:solidFill>
                <a:latin typeface="標楷體" pitchFamily="65" charset="-120"/>
                <a:ea typeface="標楷體" pitchFamily="65" charset="-120"/>
              </a:rPr>
              <a:t>勤務分配、管理幹部遴選</a:t>
            </a:r>
            <a:r>
              <a:rPr lang="zh-TW" altLang="zh-TW" sz="2400" dirty="0" smtClean="0">
                <a:solidFill>
                  <a:srgbClr val="990099"/>
                </a:solidFill>
                <a:latin typeface="標楷體" pitchFamily="65" charset="-120"/>
                <a:ea typeface="標楷體" pitchFamily="65" charset="-120"/>
              </a:rPr>
              <a:t>等各項作業</a:t>
            </a:r>
          </a:p>
          <a:p>
            <a:pPr lvl="2">
              <a:buNone/>
            </a:pPr>
            <a:r>
              <a:rPr lang="zh-TW" altLang="en-US" sz="2400" dirty="0" smtClean="0">
                <a:latin typeface="標楷體" pitchFamily="65" charset="-120"/>
                <a:ea typeface="標楷體" pitchFamily="65" charset="-120"/>
                <a:sym typeface="Wingdings 2"/>
              </a:rPr>
              <a:t>  </a:t>
            </a:r>
            <a:r>
              <a:rPr lang="zh-TW" altLang="zh-TW" sz="2200" dirty="0" smtClean="0">
                <a:latin typeface="標楷體" pitchFamily="65" charset="-120"/>
                <a:ea typeface="標楷體" pitchFamily="65" charset="-120"/>
                <a:sym typeface="Wingdings 2"/>
              </a:rPr>
              <a:t></a:t>
            </a:r>
            <a:r>
              <a:rPr lang="zh-TW" altLang="zh-TW" sz="2200" dirty="0" smtClean="0">
                <a:latin typeface="標楷體" pitchFamily="65" charset="-120"/>
                <a:ea typeface="標楷體" pitchFamily="65" charset="-120"/>
              </a:rPr>
              <a:t>案名:</a:t>
            </a:r>
            <a:r>
              <a:rPr lang="en-US" altLang="zh-TW" sz="2200" dirty="0" smtClean="0">
                <a:latin typeface="標楷體" pitchFamily="65" charset="-120"/>
                <a:ea typeface="標楷體" pitchFamily="65" charset="-120"/>
              </a:rPr>
              <a:t>102</a:t>
            </a:r>
            <a:r>
              <a:rPr lang="zh-TW" altLang="zh-TW" sz="2200" dirty="0" smtClean="0">
                <a:latin typeface="標楷體" pitchFamily="65" charset="-120"/>
                <a:ea typeface="標楷體" pitchFamily="65" charset="-120"/>
              </a:rPr>
              <a:t>年度</a:t>
            </a:r>
            <a:r>
              <a:rPr lang="zh-TW" altLang="en-US" sz="2200" dirty="0" smtClean="0">
                <a:latin typeface="標楷體" pitchFamily="65" charset="-120"/>
                <a:ea typeface="標楷體" pitchFamily="65" charset="-120"/>
              </a:rPr>
              <a:t>替代役訓練</a:t>
            </a:r>
            <a:r>
              <a:rPr lang="zh-TW" altLang="zh-TW" sz="2200" dirty="0" smtClean="0">
                <a:latin typeface="標楷體" pitchFamily="65" charset="-120"/>
                <a:ea typeface="標楷體" pitchFamily="65" charset="-120"/>
              </a:rPr>
              <a:t>案</a:t>
            </a:r>
          </a:p>
          <a:p>
            <a:pPr lvl="2">
              <a:buNone/>
            </a:pPr>
            <a:r>
              <a:rPr lang="zh-TW" altLang="en-US" sz="2200" dirty="0" smtClean="0">
                <a:latin typeface="標楷體" pitchFamily="65" charset="-120"/>
                <a:ea typeface="標楷體" pitchFamily="65" charset="-120"/>
                <a:sym typeface="Wingdings"/>
              </a:rPr>
              <a:t>  </a:t>
            </a:r>
            <a:r>
              <a:rPr lang="zh-TW" altLang="zh-TW" sz="2200" dirty="0" smtClean="0">
                <a:latin typeface="標楷體" pitchFamily="65" charset="-120"/>
                <a:ea typeface="標楷體" pitchFamily="65" charset="-120"/>
                <a:sym typeface="Wingdings"/>
              </a:rPr>
              <a:t></a:t>
            </a:r>
            <a:r>
              <a:rPr lang="zh-TW" altLang="zh-TW" sz="2200" dirty="0" smtClean="0">
                <a:latin typeface="標楷體" pitchFamily="65" charset="-120"/>
                <a:ea typeface="標楷體" pitchFamily="65" charset="-120"/>
              </a:rPr>
              <a:t>案名:</a:t>
            </a:r>
            <a:r>
              <a:rPr lang="en-US" altLang="zh-TW" sz="2200" dirty="0" smtClean="0">
                <a:latin typeface="標楷體" pitchFamily="65" charset="-120"/>
                <a:ea typeface="標楷體" pitchFamily="65" charset="-120"/>
              </a:rPr>
              <a:t>102</a:t>
            </a:r>
            <a:r>
              <a:rPr lang="zh-TW" altLang="zh-TW" sz="2200" dirty="0" smtClean="0">
                <a:latin typeface="標楷體" pitchFamily="65" charset="-120"/>
                <a:ea typeface="標楷體" pitchFamily="65" charset="-120"/>
              </a:rPr>
              <a:t>年度</a:t>
            </a:r>
            <a:r>
              <a:rPr lang="zh-TW" altLang="en-US" sz="2200" dirty="0" smtClean="0">
                <a:latin typeface="標楷體" pitchFamily="65" charset="-120"/>
                <a:ea typeface="標楷體" pitchFamily="65" charset="-120"/>
              </a:rPr>
              <a:t>替代役</a:t>
            </a:r>
            <a:r>
              <a:rPr lang="zh-TW" altLang="zh-TW" sz="2200" dirty="0" smtClean="0">
                <a:latin typeface="標楷體" pitchFamily="65" charset="-120"/>
                <a:ea typeface="標楷體" pitchFamily="65" charset="-120"/>
              </a:rPr>
              <a:t>管理案</a:t>
            </a:r>
          </a:p>
          <a:p>
            <a:pPr lvl="2"/>
            <a:r>
              <a:rPr lang="zh-TW" altLang="zh-TW" sz="2400" dirty="0" smtClean="0">
                <a:solidFill>
                  <a:srgbClr val="990099"/>
                </a:solidFill>
                <a:latin typeface="標楷體" pitchFamily="65" charset="-120"/>
                <a:ea typeface="標楷體" pitchFamily="65" charset="-120"/>
              </a:rPr>
              <a:t>案</a:t>
            </a:r>
            <a:r>
              <a:rPr lang="zh-TW" altLang="en-US" sz="2400" dirty="0" smtClean="0">
                <a:solidFill>
                  <a:srgbClr val="990099"/>
                </a:solidFill>
                <a:latin typeface="標楷體" pitchFamily="65" charset="-120"/>
                <a:ea typeface="標楷體" pitchFamily="65" charset="-120"/>
              </a:rPr>
              <a:t>卷</a:t>
            </a:r>
            <a:r>
              <a:rPr lang="zh-TW" altLang="zh-TW" sz="2400" dirty="0" smtClean="0">
                <a:solidFill>
                  <a:srgbClr val="990099"/>
                </a:solidFill>
                <a:latin typeface="標楷體" pitchFamily="65" charset="-120"/>
                <a:ea typeface="標楷體" pitchFamily="65" charset="-120"/>
              </a:rPr>
              <a:t>內容包括</a:t>
            </a:r>
            <a:r>
              <a:rPr lang="zh-TW" altLang="en-US" sz="2400" dirty="0" smtClean="0">
                <a:solidFill>
                  <a:srgbClr val="990099"/>
                </a:solidFill>
                <a:latin typeface="標楷體" pitchFamily="65" charset="-120"/>
                <a:ea typeface="標楷體" pitchFamily="65" charset="-120"/>
              </a:rPr>
              <a:t>監所作業基</a:t>
            </a:r>
            <a:r>
              <a:rPr lang="zh-TW" altLang="zh-TW" sz="2400" dirty="0" smtClean="0">
                <a:solidFill>
                  <a:srgbClr val="990099"/>
                </a:solidFill>
                <a:latin typeface="標楷體" pitchFamily="65" charset="-120"/>
                <a:ea typeface="標楷體" pitchFamily="65" charset="-120"/>
              </a:rPr>
              <a:t>金委員會</a:t>
            </a:r>
            <a:r>
              <a:rPr lang="zh-TW" altLang="en-US" sz="2400" dirty="0" smtClean="0">
                <a:solidFill>
                  <a:srgbClr val="990099"/>
                </a:solidFill>
                <a:latin typeface="標楷體" pitchFamily="65" charset="-120"/>
                <a:ea typeface="標楷體" pitchFamily="65" charset="-120"/>
              </a:rPr>
              <a:t>組織、</a:t>
            </a:r>
            <a:r>
              <a:rPr lang="zh-TW" altLang="zh-TW" sz="2400" dirty="0" smtClean="0">
                <a:solidFill>
                  <a:srgbClr val="990099"/>
                </a:solidFill>
                <a:latin typeface="標楷體" pitchFamily="65" charset="-120"/>
                <a:ea typeface="標楷體" pitchFamily="65" charset="-120"/>
              </a:rPr>
              <a:t>會議、工作報告及各項作業</a:t>
            </a:r>
          </a:p>
          <a:p>
            <a:pPr lvl="2">
              <a:buNone/>
            </a:pPr>
            <a:r>
              <a:rPr lang="zh-TW" altLang="en-US" sz="2400" dirty="0" smtClean="0">
                <a:latin typeface="標楷體" pitchFamily="65" charset="-120"/>
                <a:ea typeface="標楷體" pitchFamily="65" charset="-120"/>
                <a:sym typeface="Wingdings 2"/>
              </a:rPr>
              <a:t>  </a:t>
            </a:r>
            <a:r>
              <a:rPr lang="zh-TW" altLang="zh-TW" sz="2200" dirty="0" smtClean="0">
                <a:latin typeface="標楷體" pitchFamily="65" charset="-120"/>
                <a:ea typeface="標楷體" pitchFamily="65" charset="-120"/>
                <a:sym typeface="Wingdings 2"/>
              </a:rPr>
              <a:t></a:t>
            </a:r>
            <a:r>
              <a:rPr lang="zh-TW" altLang="zh-TW" sz="2200" dirty="0" smtClean="0">
                <a:latin typeface="標楷體" pitchFamily="65" charset="-120"/>
                <a:ea typeface="標楷體" pitchFamily="65" charset="-120"/>
              </a:rPr>
              <a:t>案名:</a:t>
            </a:r>
            <a:r>
              <a:rPr lang="zh-TW" altLang="en-US" sz="2200" dirty="0" smtClean="0">
                <a:latin typeface="標楷體" pitchFamily="65" charset="-120"/>
                <a:ea typeface="標楷體" pitchFamily="65" charset="-120"/>
              </a:rPr>
              <a:t>監所作業基</a:t>
            </a:r>
            <a:r>
              <a:rPr lang="zh-TW" altLang="zh-TW" sz="2200" dirty="0" smtClean="0">
                <a:latin typeface="標楷體" pitchFamily="65" charset="-120"/>
                <a:ea typeface="標楷體" pitchFamily="65" charset="-120"/>
              </a:rPr>
              <a:t>金委員會</a:t>
            </a:r>
            <a:r>
              <a:rPr lang="zh-TW" altLang="en-US" sz="2200" dirty="0" smtClean="0">
                <a:latin typeface="標楷體" pitchFamily="65" charset="-120"/>
                <a:ea typeface="標楷體" pitchFamily="65" charset="-120"/>
              </a:rPr>
              <a:t>會議</a:t>
            </a:r>
            <a:endParaRPr lang="en-US" altLang="zh-TW" sz="2200" dirty="0" smtClean="0">
              <a:latin typeface="標楷體" pitchFamily="65" charset="-120"/>
              <a:ea typeface="標楷體" pitchFamily="65" charset="-120"/>
            </a:endParaRPr>
          </a:p>
          <a:p>
            <a:pPr lvl="2">
              <a:buNone/>
            </a:pP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sym typeface="Wingdings"/>
              </a:rPr>
              <a:t></a:t>
            </a:r>
            <a:r>
              <a:rPr lang="zh-TW" altLang="zh-TW" sz="2200" dirty="0">
                <a:latin typeface="標楷體" pitchFamily="65" charset="-120"/>
                <a:ea typeface="標楷體" pitchFamily="65" charset="-120"/>
              </a:rPr>
              <a:t>案名:</a:t>
            </a:r>
            <a:r>
              <a:rPr lang="zh-TW" altLang="en-US" sz="2200" dirty="0">
                <a:latin typeface="標楷體" pitchFamily="65" charset="-120"/>
                <a:ea typeface="標楷體" pitchFamily="65" charset="-120"/>
              </a:rPr>
              <a:t>監所作業基</a:t>
            </a:r>
            <a:r>
              <a:rPr lang="zh-TW" altLang="zh-TW" sz="2200" dirty="0">
                <a:latin typeface="標楷體" pitchFamily="65" charset="-120"/>
                <a:ea typeface="標楷體" pitchFamily="65" charset="-120"/>
              </a:rPr>
              <a:t>金委員會</a:t>
            </a:r>
            <a:endParaRPr lang="zh-TW" altLang="zh-TW" sz="220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548680"/>
            <a:ext cx="7467600" cy="1143000"/>
          </a:xfrm>
        </p:spPr>
        <p:txBody>
          <a:bodyPr/>
          <a:lstStyle/>
          <a:p>
            <a:r>
              <a:rPr lang="zh-TW" altLang="zh-TW" sz="3600" dirty="0" smtClean="0">
                <a:latin typeface="標楷體" pitchFamily="65" charset="-120"/>
                <a:ea typeface="標楷體" pitchFamily="65" charset="-120"/>
              </a:rPr>
              <a:t>案名編列注意事項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899592" y="1700808"/>
            <a:ext cx="7056784" cy="4873752"/>
          </a:xfrm>
        </p:spPr>
        <p:txBody>
          <a:bodyPr/>
          <a:lstStyle/>
          <a:p>
            <a:r>
              <a:rPr lang="zh-TW" altLang="zh-TW" sz="2800" dirty="0" smtClean="0">
                <a:latin typeface="標楷體" pitchFamily="65" charset="-120"/>
                <a:ea typeface="標楷體" pitchFamily="65" charset="-120"/>
              </a:rPr>
              <a:t>案名之建立</a:t>
            </a:r>
          </a:p>
          <a:p>
            <a:pPr lvl="1"/>
            <a:r>
              <a:rPr lang="zh-TW" altLang="zh-TW" sz="2400" dirty="0" smtClean="0">
                <a:solidFill>
                  <a:srgbClr val="0000FF"/>
                </a:solidFill>
                <a:latin typeface="標楷體" pitchFamily="65" charset="-120"/>
                <a:ea typeface="標楷體" pitchFamily="65" charset="-120"/>
              </a:rPr>
              <a:t>以類目名稱為案名者，應考量該類目名稱是否足以揭示案情，或納入上層類目意涵為案名</a:t>
            </a:r>
          </a:p>
          <a:p>
            <a:pPr lvl="2">
              <a:buNone/>
            </a:pPr>
            <a:r>
              <a:rPr lang="zh-TW" altLang="zh-TW" sz="2200" dirty="0" smtClean="0">
                <a:solidFill>
                  <a:srgbClr val="990099"/>
                </a:solidFill>
                <a:latin typeface="標楷體" pitchFamily="65" charset="-120"/>
                <a:ea typeface="標楷體" pitchFamily="65" charset="-120"/>
                <a:sym typeface="Wingdings 2"/>
              </a:rPr>
              <a:t></a:t>
            </a:r>
            <a:r>
              <a:rPr lang="zh-TW" altLang="zh-TW" sz="2200" dirty="0" smtClean="0">
                <a:solidFill>
                  <a:srgbClr val="990099"/>
                </a:solidFill>
                <a:latin typeface="標楷體" pitchFamily="65" charset="-120"/>
                <a:ea typeface="標楷體" pitchFamily="65" charset="-120"/>
              </a:rPr>
              <a:t>「綜合業務」、「其他」不宜逕為案名</a:t>
            </a:r>
          </a:p>
          <a:p>
            <a:pPr lvl="2">
              <a:buNone/>
            </a:pPr>
            <a:r>
              <a:rPr lang="zh-TW" altLang="zh-TW" sz="2200" dirty="0" smtClean="0">
                <a:solidFill>
                  <a:srgbClr val="990099"/>
                </a:solidFill>
                <a:latin typeface="標楷體" pitchFamily="65" charset="-120"/>
                <a:ea typeface="標楷體" pitchFamily="65" charset="-120"/>
                <a:sym typeface="Wingdings 2"/>
              </a:rPr>
              <a:t></a:t>
            </a:r>
            <a:r>
              <a:rPr lang="zh-TW" altLang="zh-TW" sz="2200" dirty="0" smtClean="0">
                <a:solidFill>
                  <a:srgbClr val="990099"/>
                </a:solidFill>
                <a:latin typeface="標楷體" pitchFamily="65" charset="-120"/>
                <a:ea typeface="標楷體" pitchFamily="65" charset="-120"/>
              </a:rPr>
              <a:t>案名：法令規章</a:t>
            </a:r>
          </a:p>
          <a:p>
            <a:pPr lvl="2">
              <a:buNone/>
            </a:pPr>
            <a:r>
              <a:rPr lang="zh-TW" altLang="zh-TW" sz="2200" dirty="0" smtClean="0">
                <a:solidFill>
                  <a:srgbClr val="990099"/>
                </a:solidFill>
                <a:latin typeface="標楷體" pitchFamily="65" charset="-120"/>
                <a:ea typeface="標楷體" pitchFamily="65" charset="-120"/>
                <a:sym typeface="Wingdings"/>
              </a:rPr>
              <a:t></a:t>
            </a:r>
            <a:r>
              <a:rPr lang="zh-TW" altLang="zh-TW" sz="2200" dirty="0" smtClean="0">
                <a:solidFill>
                  <a:srgbClr val="990099"/>
                </a:solidFill>
                <a:latin typeface="標楷體" pitchFamily="65" charset="-120"/>
                <a:ea typeface="標楷體" pitchFamily="65" charset="-120"/>
              </a:rPr>
              <a:t>案名：人事類法令規章</a:t>
            </a:r>
          </a:p>
          <a:p>
            <a:pPr lvl="2">
              <a:buNone/>
            </a:pPr>
            <a:r>
              <a:rPr lang="zh-TW" altLang="zh-TW" sz="2200" dirty="0" smtClean="0">
                <a:solidFill>
                  <a:srgbClr val="990099"/>
                </a:solidFill>
                <a:latin typeface="標楷體" pitchFamily="65" charset="-120"/>
                <a:ea typeface="標楷體" pitchFamily="65" charset="-120"/>
                <a:sym typeface="Wingdings 2"/>
              </a:rPr>
              <a:t></a:t>
            </a:r>
            <a:r>
              <a:rPr lang="zh-TW" altLang="zh-TW" sz="2200" dirty="0" smtClean="0">
                <a:solidFill>
                  <a:srgbClr val="990099"/>
                </a:solidFill>
                <a:latin typeface="標楷體" pitchFamily="65" charset="-120"/>
                <a:ea typeface="標楷體" pitchFamily="65" charset="-120"/>
              </a:rPr>
              <a:t>案名：遺失補發</a:t>
            </a:r>
            <a:endParaRPr lang="en-US" altLang="zh-TW" sz="2200" dirty="0" smtClean="0">
              <a:solidFill>
                <a:srgbClr val="990099"/>
              </a:solidFill>
              <a:latin typeface="標楷體" pitchFamily="65" charset="-120"/>
              <a:ea typeface="標楷體" pitchFamily="65" charset="-120"/>
            </a:endParaRPr>
          </a:p>
          <a:p>
            <a:pPr lvl="2">
              <a:buNone/>
            </a:pPr>
            <a:r>
              <a:rPr lang="zh-TW" altLang="zh-TW" sz="2200" dirty="0" smtClean="0">
                <a:solidFill>
                  <a:srgbClr val="990099"/>
                </a:solidFill>
                <a:latin typeface="標楷體" pitchFamily="65" charset="-120"/>
                <a:ea typeface="標楷體" pitchFamily="65" charset="-120"/>
                <a:sym typeface="Wingdings"/>
              </a:rPr>
              <a:t></a:t>
            </a:r>
            <a:r>
              <a:rPr lang="zh-TW" altLang="zh-TW" sz="2200" dirty="0" smtClean="0">
                <a:solidFill>
                  <a:srgbClr val="990099"/>
                </a:solidFill>
                <a:latin typeface="標楷體" pitchFamily="65" charset="-120"/>
                <a:ea typeface="標楷體" pitchFamily="65" charset="-120"/>
              </a:rPr>
              <a:t>案名：勛獎章遺失補發</a:t>
            </a:r>
            <a:endParaRPr lang="en-US" altLang="zh-TW" sz="2200" dirty="0" smtClean="0">
              <a:solidFill>
                <a:srgbClr val="990099"/>
              </a:solidFill>
              <a:latin typeface="標楷體" pitchFamily="65" charset="-120"/>
              <a:ea typeface="標楷體" pitchFamily="65" charset="-120"/>
            </a:endParaRPr>
          </a:p>
          <a:p>
            <a:pPr lvl="2">
              <a:buNone/>
            </a:pPr>
            <a:r>
              <a:rPr lang="zh-TW" altLang="zh-TW" sz="2200" dirty="0">
                <a:solidFill>
                  <a:srgbClr val="990099"/>
                </a:solidFill>
                <a:latin typeface="標楷體" pitchFamily="65" charset="-120"/>
                <a:ea typeface="標楷體" pitchFamily="65" charset="-120"/>
                <a:sym typeface="Wingdings 2"/>
              </a:rPr>
              <a:t></a:t>
            </a:r>
            <a:r>
              <a:rPr lang="zh-TW" altLang="zh-TW" sz="2200" dirty="0">
                <a:solidFill>
                  <a:srgbClr val="990099"/>
                </a:solidFill>
                <a:latin typeface="標楷體" pitchFamily="65" charset="-120"/>
                <a:ea typeface="標楷體" pitchFamily="65" charset="-120"/>
              </a:rPr>
              <a:t>案名：</a:t>
            </a:r>
            <a:r>
              <a:rPr lang="zh-TW" altLang="en-US" sz="2200" dirty="0" smtClean="0">
                <a:solidFill>
                  <a:srgbClr val="990099"/>
                </a:solidFill>
                <a:latin typeface="標楷體" pitchFamily="65" charset="-120"/>
                <a:ea typeface="標楷體" pitchFamily="65" charset="-120"/>
              </a:rPr>
              <a:t>病歷資料</a:t>
            </a:r>
            <a:endParaRPr lang="en-US" altLang="zh-TW" sz="2200" dirty="0" smtClean="0">
              <a:solidFill>
                <a:srgbClr val="990099"/>
              </a:solidFill>
              <a:latin typeface="標楷體" pitchFamily="65" charset="-120"/>
              <a:ea typeface="標楷體" pitchFamily="65" charset="-120"/>
            </a:endParaRPr>
          </a:p>
          <a:p>
            <a:pPr lvl="2">
              <a:buNone/>
            </a:pPr>
            <a:r>
              <a:rPr lang="zh-TW" altLang="zh-TW" sz="2200" dirty="0" smtClean="0">
                <a:solidFill>
                  <a:srgbClr val="990099"/>
                </a:solidFill>
                <a:latin typeface="標楷體" pitchFamily="65" charset="-120"/>
                <a:ea typeface="標楷體" pitchFamily="65" charset="-120"/>
                <a:sym typeface="Wingdings"/>
              </a:rPr>
              <a:t></a:t>
            </a:r>
            <a:r>
              <a:rPr lang="zh-TW" altLang="zh-TW" sz="2200" dirty="0">
                <a:solidFill>
                  <a:srgbClr val="990099"/>
                </a:solidFill>
                <a:latin typeface="標楷體" pitchFamily="65" charset="-120"/>
                <a:ea typeface="標楷體" pitchFamily="65" charset="-120"/>
              </a:rPr>
              <a:t>案名：</a:t>
            </a:r>
            <a:r>
              <a:rPr lang="zh-TW" altLang="en-US" sz="2200" dirty="0">
                <a:solidFill>
                  <a:srgbClr val="990099"/>
                </a:solidFill>
                <a:latin typeface="標楷體" pitchFamily="65" charset="-120"/>
                <a:ea typeface="標楷體" pitchFamily="65" charset="-120"/>
              </a:rPr>
              <a:t>收容人</a:t>
            </a:r>
            <a:r>
              <a:rPr lang="zh-TW" altLang="en-US" sz="2200" dirty="0" smtClean="0">
                <a:solidFill>
                  <a:srgbClr val="990099"/>
                </a:solidFill>
                <a:latin typeface="標楷體" pitchFamily="65" charset="-120"/>
                <a:ea typeface="標楷體" pitchFamily="65" charset="-120"/>
              </a:rPr>
              <a:t>病歷資料</a:t>
            </a:r>
            <a:endParaRPr lang="zh-TW" altLang="zh-TW" sz="2200" dirty="0" smtClean="0">
              <a:solidFill>
                <a:srgbClr val="990099"/>
              </a:solidFill>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476672"/>
            <a:ext cx="7467600" cy="1143000"/>
          </a:xfrm>
        </p:spPr>
        <p:txBody>
          <a:bodyPr/>
          <a:lstStyle/>
          <a:p>
            <a:r>
              <a:rPr lang="zh-TW" altLang="zh-TW" sz="3600" dirty="0" smtClean="0">
                <a:latin typeface="標楷體" pitchFamily="65" charset="-120"/>
                <a:ea typeface="標楷體" pitchFamily="65" charset="-120"/>
              </a:rPr>
              <a:t>案名編列注意事項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899592" y="1556792"/>
            <a:ext cx="7467600" cy="4873752"/>
          </a:xfrm>
        </p:spPr>
        <p:txBody>
          <a:bodyPr>
            <a:normAutofit fontScale="92500" lnSpcReduction="10000"/>
          </a:bodyPr>
          <a:lstStyle/>
          <a:p>
            <a:r>
              <a:rPr lang="zh-TW" altLang="zh-TW" sz="2800" dirty="0" smtClean="0">
                <a:latin typeface="標楷體" pitchFamily="65" charset="-120"/>
                <a:ea typeface="標楷體" pitchFamily="65" charset="-120"/>
              </a:rPr>
              <a:t>用語</a:t>
            </a:r>
          </a:p>
          <a:p>
            <a:pPr lvl="1"/>
            <a:r>
              <a:rPr lang="zh-TW" altLang="zh-TW" sz="2400" dirty="0" smtClean="0">
                <a:solidFill>
                  <a:srgbClr val="0000FF"/>
                </a:solidFill>
                <a:latin typeface="標楷體" pitchFamily="65" charset="-120"/>
                <a:ea typeface="標楷體" pitchFamily="65" charset="-120"/>
              </a:rPr>
              <a:t>直接明確</a:t>
            </a:r>
          </a:p>
          <a:p>
            <a:pPr lvl="2">
              <a:buNone/>
            </a:pPr>
            <a:r>
              <a:rPr lang="zh-TW" altLang="zh-TW" sz="2000" dirty="0" smtClean="0">
                <a:solidFill>
                  <a:srgbClr val="990099"/>
                </a:solidFill>
                <a:latin typeface="標楷體" pitchFamily="65" charset="-120"/>
                <a:ea typeface="標楷體" pitchFamily="65" charset="-120"/>
                <a:sym typeface="Wingdings 2"/>
              </a:rPr>
              <a:t></a:t>
            </a:r>
            <a:r>
              <a:rPr lang="zh-TW" altLang="zh-TW" sz="2000" dirty="0" smtClean="0">
                <a:solidFill>
                  <a:srgbClr val="990099"/>
                </a:solidFill>
                <a:latin typeface="標楷體" pitchFamily="65" charset="-120"/>
                <a:ea typeface="標楷體" pitchFamily="65" charset="-120"/>
              </a:rPr>
              <a:t>案名：交通部擬投資設立郵政業務人力訓練及派遣公司案</a:t>
            </a:r>
          </a:p>
          <a:p>
            <a:pPr lvl="2">
              <a:buNone/>
            </a:pPr>
            <a:r>
              <a:rPr lang="zh-TW" altLang="zh-TW" sz="2000" dirty="0" smtClean="0">
                <a:solidFill>
                  <a:srgbClr val="990099"/>
                </a:solidFill>
                <a:latin typeface="標楷體" pitchFamily="65" charset="-120"/>
                <a:ea typeface="標楷體" pitchFamily="65" charset="-120"/>
                <a:sym typeface="Wingdings"/>
              </a:rPr>
              <a:t></a:t>
            </a:r>
            <a:r>
              <a:rPr lang="zh-TW" altLang="zh-TW" sz="2000" dirty="0" smtClean="0">
                <a:solidFill>
                  <a:srgbClr val="990099"/>
                </a:solidFill>
                <a:latin typeface="標楷體" pitchFamily="65" charset="-120"/>
                <a:ea typeface="標楷體" pitchFamily="65" charset="-120"/>
              </a:rPr>
              <a:t>案名：郵政業務人力訓練及派遣公司案</a:t>
            </a:r>
            <a:r>
              <a:rPr lang="zh-TW" altLang="zh-TW" sz="2000" b="1" dirty="0" smtClean="0">
                <a:solidFill>
                  <a:srgbClr val="990099"/>
                </a:solidFill>
                <a:latin typeface="標楷體" pitchFamily="65" charset="-120"/>
                <a:ea typeface="標楷體" pitchFamily="65" charset="-120"/>
              </a:rPr>
              <a:t> </a:t>
            </a:r>
            <a:r>
              <a:rPr lang="zh-TW" altLang="zh-TW" sz="2000" dirty="0" smtClean="0">
                <a:solidFill>
                  <a:srgbClr val="990099"/>
                </a:solidFill>
                <a:latin typeface="標楷體" pitchFamily="65" charset="-120"/>
                <a:ea typeface="標楷體" pitchFamily="65" charset="-120"/>
              </a:rPr>
              <a:t> </a:t>
            </a:r>
            <a:endParaRPr lang="en-US" altLang="zh-TW" sz="2000" dirty="0" smtClean="0">
              <a:solidFill>
                <a:srgbClr val="990099"/>
              </a:solidFill>
              <a:latin typeface="標楷體" pitchFamily="65" charset="-120"/>
              <a:ea typeface="標楷體" pitchFamily="65" charset="-120"/>
            </a:endParaRPr>
          </a:p>
          <a:p>
            <a:pPr lvl="1"/>
            <a:r>
              <a:rPr lang="zh-TW" altLang="zh-TW" sz="2400" dirty="0" smtClean="0">
                <a:solidFill>
                  <a:srgbClr val="0000FF"/>
                </a:solidFill>
                <a:latin typeface="標楷體" pitchFamily="65" charset="-120"/>
                <a:ea typeface="標楷體" pitchFamily="65" charset="-120"/>
              </a:rPr>
              <a:t>用語前後一致</a:t>
            </a:r>
          </a:p>
          <a:p>
            <a:pPr lvl="2"/>
            <a:r>
              <a:rPr lang="zh-TW" altLang="zh-TW" sz="2100" dirty="0" smtClean="0">
                <a:latin typeface="標楷體" pitchFamily="65" charset="-120"/>
                <a:ea typeface="標楷體" pitchFamily="65" charset="-120"/>
              </a:rPr>
              <a:t>時間、機關(構)或團體名稱</a:t>
            </a:r>
          </a:p>
          <a:p>
            <a:pPr lvl="1"/>
            <a:r>
              <a:rPr lang="zh-TW" altLang="zh-TW" sz="2400" dirty="0" smtClean="0">
                <a:solidFill>
                  <a:srgbClr val="0000FF"/>
                </a:solidFill>
                <a:latin typeface="標楷體" pitchFamily="65" charset="-120"/>
                <a:ea typeface="標楷體" pitchFamily="65" charset="-120"/>
              </a:rPr>
              <a:t>避免過度節略</a:t>
            </a:r>
            <a:r>
              <a:rPr lang="zh-TW" altLang="en-US" sz="2400" dirty="0" smtClean="0">
                <a:solidFill>
                  <a:srgbClr val="0000FF"/>
                </a:solidFill>
                <a:latin typeface="標楷體" pitchFamily="65" charset="-120"/>
                <a:ea typeface="標楷體" pitchFamily="65" charset="-120"/>
              </a:rPr>
              <a:t>或冗長</a:t>
            </a:r>
            <a:endParaRPr lang="en-US" altLang="zh-TW" sz="2400" dirty="0" smtClean="0">
              <a:solidFill>
                <a:srgbClr val="0000FF"/>
              </a:solidFill>
              <a:latin typeface="標楷體" pitchFamily="65" charset="-120"/>
              <a:ea typeface="標楷體" pitchFamily="65" charset="-120"/>
            </a:endParaRPr>
          </a:p>
          <a:p>
            <a:pPr lvl="1">
              <a:buNone/>
            </a:pPr>
            <a:r>
              <a:rPr lang="zh-TW" altLang="en-US" sz="2400" dirty="0" smtClean="0">
                <a:solidFill>
                  <a:srgbClr val="0000FF"/>
                </a:solidFill>
                <a:latin typeface="標楷體" pitchFamily="65" charset="-120"/>
                <a:ea typeface="標楷體" pitchFamily="65" charset="-120"/>
                <a:sym typeface="Wingdings 2"/>
              </a:rPr>
              <a:t>  </a:t>
            </a:r>
            <a:r>
              <a:rPr lang="zh-TW" altLang="zh-TW" sz="2000" dirty="0" smtClean="0">
                <a:solidFill>
                  <a:srgbClr val="990099"/>
                </a:solidFill>
                <a:latin typeface="標楷體" pitchFamily="65" charset="-120"/>
                <a:ea typeface="標楷體" pitchFamily="65" charset="-120"/>
                <a:sym typeface="Wingdings 2"/>
              </a:rPr>
              <a:t></a:t>
            </a:r>
            <a:r>
              <a:rPr lang="zh-TW" altLang="zh-TW" sz="2000" dirty="0" smtClean="0">
                <a:solidFill>
                  <a:srgbClr val="990099"/>
                </a:solidFill>
                <a:latin typeface="標楷體" pitchFamily="65" charset="-120"/>
                <a:ea typeface="標楷體" pitchFamily="65" charset="-120"/>
              </a:rPr>
              <a:t>以</a:t>
            </a:r>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行救案</a:t>
            </a:r>
            <a:r>
              <a:rPr lang="zh-TW" altLang="zh-TW" sz="2000" dirty="0" smtClean="0">
                <a:solidFill>
                  <a:srgbClr val="990099"/>
                </a:solidFill>
                <a:latin typeface="標楷體" pitchFamily="65" charset="-120"/>
                <a:ea typeface="標楷體" pitchFamily="65" charset="-120"/>
              </a:rPr>
              <a:t>」</a:t>
            </a:r>
            <a:r>
              <a:rPr lang="zh-TW" altLang="zh-TW" sz="2000" dirty="0" smtClean="0">
                <a:solidFill>
                  <a:srgbClr val="990099"/>
                </a:solidFill>
                <a:latin typeface="標楷體" pitchFamily="65" charset="-120"/>
                <a:ea typeface="標楷體" pitchFamily="65" charset="-120"/>
              </a:rPr>
              <a:t>代表</a:t>
            </a:r>
            <a:r>
              <a:rPr lang="zh-TW" altLang="zh-TW" sz="2000" dirty="0" smtClean="0">
                <a:solidFill>
                  <a:srgbClr val="990099"/>
                </a:solidFill>
                <a:latin typeface="標楷體" pitchFamily="65" charset="-120"/>
                <a:ea typeface="標楷體" pitchFamily="65" charset="-120"/>
              </a:rPr>
              <a:t>「</a:t>
            </a:r>
            <a:r>
              <a:rPr lang="zh-TW" altLang="en-US" sz="2000" dirty="0" smtClean="0">
                <a:solidFill>
                  <a:srgbClr val="990099"/>
                </a:solidFill>
                <a:latin typeface="標楷體" pitchFamily="65" charset="-120"/>
                <a:ea typeface="標楷體" pitchFamily="65" charset="-120"/>
              </a:rPr>
              <a:t>行政救濟案</a:t>
            </a:r>
            <a:r>
              <a:rPr lang="zh-TW" altLang="zh-TW" sz="2000" dirty="0" smtClean="0">
                <a:solidFill>
                  <a:srgbClr val="990099"/>
                </a:solidFill>
                <a:latin typeface="標楷體" pitchFamily="65" charset="-120"/>
                <a:ea typeface="標楷體" pitchFamily="65" charset="-120"/>
              </a:rPr>
              <a:t>」</a:t>
            </a:r>
            <a:endParaRPr lang="en-US" altLang="zh-TW" sz="2000" dirty="0" smtClean="0">
              <a:solidFill>
                <a:srgbClr val="990099"/>
              </a:solidFill>
              <a:latin typeface="標楷體" pitchFamily="65" charset="-120"/>
              <a:ea typeface="標楷體" pitchFamily="65" charset="-120"/>
            </a:endParaRPr>
          </a:p>
          <a:p>
            <a:pPr lvl="1">
              <a:buNone/>
            </a:pPr>
            <a:r>
              <a:rPr lang="zh-TW" altLang="en-US" sz="2000" dirty="0" smtClean="0">
                <a:solidFill>
                  <a:srgbClr val="990099"/>
                </a:solidFill>
                <a:latin typeface="標楷體" pitchFamily="65" charset="-120"/>
                <a:ea typeface="標楷體" pitchFamily="65" charset="-120"/>
                <a:sym typeface="Wingdings 2"/>
              </a:rPr>
              <a:t>   </a:t>
            </a:r>
            <a:r>
              <a:rPr lang="zh-TW" altLang="zh-TW" sz="2000" dirty="0" smtClean="0">
                <a:solidFill>
                  <a:srgbClr val="990099"/>
                </a:solidFill>
                <a:latin typeface="標楷體" pitchFamily="65" charset="-120"/>
                <a:ea typeface="標楷體" pitchFamily="65" charset="-120"/>
                <a:sym typeface="Wingdings 2"/>
              </a:rPr>
              <a:t></a:t>
            </a:r>
            <a:r>
              <a:rPr lang="zh-TW" altLang="zh-TW" sz="2000" dirty="0" smtClean="0">
                <a:solidFill>
                  <a:srgbClr val="990099"/>
                </a:solidFill>
                <a:latin typeface="標楷體" pitchFamily="65" charset="-120"/>
                <a:ea typeface="標楷體" pitchFamily="65" charset="-120"/>
              </a:rPr>
              <a:t>案名：修正防制洗錢注意事項增列疑似洗錢之態樣</a:t>
            </a:r>
            <a:endParaRPr lang="en-US" altLang="zh-TW" sz="2000" dirty="0" smtClean="0">
              <a:solidFill>
                <a:srgbClr val="990099"/>
              </a:solidFill>
              <a:latin typeface="標楷體" pitchFamily="65" charset="-120"/>
              <a:ea typeface="標楷體" pitchFamily="65" charset="-120"/>
            </a:endParaRPr>
          </a:p>
          <a:p>
            <a:pPr lvl="1">
              <a:buNone/>
            </a:pPr>
            <a:r>
              <a:rPr lang="zh-TW" altLang="en-US" sz="2000" dirty="0" smtClean="0">
                <a:solidFill>
                  <a:srgbClr val="990099"/>
                </a:solidFill>
                <a:latin typeface="標楷體" pitchFamily="65" charset="-120"/>
                <a:ea typeface="標楷體" pitchFamily="65" charset="-120"/>
                <a:sym typeface="Wingdings"/>
              </a:rPr>
              <a:t>   </a:t>
            </a:r>
            <a:r>
              <a:rPr lang="zh-TW" altLang="zh-TW" sz="2000" dirty="0" smtClean="0">
                <a:solidFill>
                  <a:srgbClr val="990099"/>
                </a:solidFill>
                <a:latin typeface="標楷體" pitchFamily="65" charset="-120"/>
                <a:ea typeface="標楷體" pitchFamily="65" charset="-120"/>
                <a:sym typeface="Wingdings"/>
              </a:rPr>
              <a:t></a:t>
            </a:r>
            <a:r>
              <a:rPr lang="zh-TW" altLang="zh-TW" sz="2000" dirty="0" smtClean="0">
                <a:solidFill>
                  <a:srgbClr val="990099"/>
                </a:solidFill>
                <a:latin typeface="標楷體" pitchFamily="65" charset="-120"/>
                <a:ea typeface="標楷體" pitchFamily="65" charset="-120"/>
              </a:rPr>
              <a:t>案名：洗錢防制</a:t>
            </a:r>
            <a:endParaRPr lang="en-US" altLang="zh-TW" sz="2000" dirty="0" smtClean="0">
              <a:solidFill>
                <a:srgbClr val="990099"/>
              </a:solidFill>
              <a:latin typeface="標楷體" pitchFamily="65" charset="-120"/>
              <a:ea typeface="標楷體" pitchFamily="65" charset="-120"/>
            </a:endParaRPr>
          </a:p>
          <a:p>
            <a:pPr lvl="1"/>
            <a:r>
              <a:rPr lang="zh-TW" altLang="zh-TW" sz="2400" dirty="0" smtClean="0">
                <a:solidFill>
                  <a:srgbClr val="0000FF"/>
                </a:solidFill>
                <a:latin typeface="標楷體" pitchFamily="65" charset="-120"/>
                <a:ea typeface="標楷體" pitchFamily="65" charset="-120"/>
              </a:rPr>
              <a:t>避免贅字</a:t>
            </a:r>
          </a:p>
          <a:p>
            <a:pPr>
              <a:buNone/>
            </a:pPr>
            <a:r>
              <a:rPr lang="zh-TW" altLang="en-US" sz="2100" dirty="0" smtClean="0">
                <a:solidFill>
                  <a:srgbClr val="990099"/>
                </a:solidFill>
                <a:latin typeface="標楷體" pitchFamily="65" charset="-120"/>
                <a:ea typeface="標楷體" pitchFamily="65" charset="-120"/>
                <a:sym typeface="Wingdings 2"/>
              </a:rPr>
              <a:t>      </a:t>
            </a:r>
            <a:r>
              <a:rPr lang="zh-TW" altLang="zh-TW" sz="2100" dirty="0" smtClean="0">
                <a:solidFill>
                  <a:srgbClr val="990099"/>
                </a:solidFill>
                <a:latin typeface="標楷體" pitchFamily="65" charset="-120"/>
                <a:ea typeface="標楷體" pitchFamily="65" charset="-120"/>
                <a:sym typeface="Wingdings 2"/>
              </a:rPr>
              <a:t></a:t>
            </a:r>
            <a:r>
              <a:rPr lang="zh-TW" altLang="zh-TW" sz="2100" dirty="0" smtClean="0">
                <a:solidFill>
                  <a:srgbClr val="990099"/>
                </a:solidFill>
                <a:latin typeface="標楷體" pitchFamily="65" charset="-120"/>
                <a:ea typeface="標楷體" pitchFamily="65" charset="-120"/>
              </a:rPr>
              <a:t>案名：</a:t>
            </a:r>
            <a:r>
              <a:rPr lang="zh-TW" altLang="en-US" sz="2100" dirty="0" smtClean="0">
                <a:solidFill>
                  <a:srgbClr val="990099"/>
                </a:solidFill>
                <a:latin typeface="標楷體" pitchFamily="65" charset="-120"/>
                <a:ea typeface="標楷體" pitchFamily="65" charset="-120"/>
              </a:rPr>
              <a:t>人事報表相關行政文</a:t>
            </a:r>
            <a:endParaRPr lang="zh-TW" altLang="zh-TW" sz="2100" dirty="0" smtClean="0">
              <a:solidFill>
                <a:srgbClr val="990099"/>
              </a:solidFill>
              <a:latin typeface="標楷體" pitchFamily="65" charset="-120"/>
              <a:ea typeface="標楷體" pitchFamily="65" charset="-120"/>
            </a:endParaRPr>
          </a:p>
          <a:p>
            <a:pPr>
              <a:buNone/>
            </a:pPr>
            <a:r>
              <a:rPr lang="zh-TW" altLang="en-US" sz="2100" dirty="0" smtClean="0">
                <a:solidFill>
                  <a:srgbClr val="990099"/>
                </a:solidFill>
                <a:latin typeface="標楷體" pitchFamily="65" charset="-120"/>
                <a:ea typeface="標楷體" pitchFamily="65" charset="-120"/>
                <a:sym typeface="Wingdings"/>
              </a:rPr>
              <a:t>      </a:t>
            </a:r>
            <a:r>
              <a:rPr lang="zh-TW" altLang="zh-TW" sz="2100" dirty="0" smtClean="0">
                <a:solidFill>
                  <a:srgbClr val="990099"/>
                </a:solidFill>
                <a:latin typeface="標楷體" pitchFamily="65" charset="-120"/>
                <a:ea typeface="標楷體" pitchFamily="65" charset="-120"/>
                <a:sym typeface="Wingdings"/>
              </a:rPr>
              <a:t></a:t>
            </a:r>
            <a:r>
              <a:rPr lang="zh-TW" altLang="zh-TW" sz="2100" dirty="0" smtClean="0">
                <a:solidFill>
                  <a:srgbClr val="990099"/>
                </a:solidFill>
                <a:latin typeface="標楷體" pitchFamily="65" charset="-120"/>
                <a:ea typeface="標楷體" pitchFamily="65" charset="-120"/>
              </a:rPr>
              <a:t>案名：</a:t>
            </a:r>
            <a:r>
              <a:rPr lang="zh-TW" altLang="en-US" sz="2100" dirty="0">
                <a:solidFill>
                  <a:srgbClr val="990099"/>
                </a:solidFill>
                <a:latin typeface="標楷體" pitchFamily="65" charset="-120"/>
                <a:ea typeface="標楷體" pitchFamily="65" charset="-120"/>
              </a:rPr>
              <a:t>人事報表</a:t>
            </a:r>
            <a:endParaRPr lang="zh-TW" altLang="zh-TW" sz="2000" dirty="0" smtClean="0">
              <a:solidFill>
                <a:srgbClr val="990099"/>
              </a:solidFill>
              <a:latin typeface="標楷體" pitchFamily="65" charset="-120"/>
              <a:ea typeface="標楷體" pitchFamily="65" charset="-120"/>
            </a:endParaRPr>
          </a:p>
          <a:p>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620688"/>
            <a:ext cx="7467600" cy="1143000"/>
          </a:xfrm>
        </p:spPr>
        <p:txBody>
          <a:bodyPr/>
          <a:lstStyle/>
          <a:p>
            <a:r>
              <a:rPr lang="zh-TW" altLang="zh-TW" sz="3600" dirty="0" smtClean="0">
                <a:latin typeface="標楷體" pitchFamily="65" charset="-120"/>
                <a:ea typeface="標楷體" pitchFamily="65" charset="-120"/>
              </a:rPr>
              <a:t>案名編列注意事項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971600" y="1772816"/>
            <a:ext cx="7467600" cy="4873752"/>
          </a:xfrm>
        </p:spPr>
        <p:txBody>
          <a:bodyPr/>
          <a:lstStyle/>
          <a:p>
            <a:r>
              <a:rPr lang="zh-TW" altLang="zh-TW" sz="2800" dirty="0" smtClean="0">
                <a:solidFill>
                  <a:srgbClr val="0000FF"/>
                </a:solidFill>
                <a:latin typeface="標楷體" pitchFamily="65" charset="-120"/>
                <a:ea typeface="標楷體" pitchFamily="65" charset="-120"/>
              </a:rPr>
              <a:t>揭示案情</a:t>
            </a:r>
          </a:p>
          <a:p>
            <a:pPr lvl="1"/>
            <a:r>
              <a:rPr lang="zh-TW" altLang="zh-TW" sz="2400" dirty="0" smtClean="0">
                <a:latin typeface="標楷體" pitchFamily="65" charset="-120"/>
                <a:ea typeface="標楷體" pitchFamily="65" charset="-120"/>
              </a:rPr>
              <a:t>涉及特定對象或業務範圍者，應明確表述</a:t>
            </a:r>
          </a:p>
          <a:p>
            <a:pPr lvl="2">
              <a:buNone/>
            </a:pPr>
            <a:r>
              <a:rPr lang="zh-TW" altLang="zh-TW" sz="2200" dirty="0" smtClean="0">
                <a:solidFill>
                  <a:srgbClr val="990099"/>
                </a:solidFill>
                <a:latin typeface="標楷體" pitchFamily="65" charset="-120"/>
                <a:ea typeface="標楷體" pitchFamily="65" charset="-120"/>
                <a:sym typeface="Wingdings 2"/>
              </a:rPr>
              <a:t></a:t>
            </a:r>
            <a:r>
              <a:rPr lang="zh-TW" altLang="zh-TW" sz="2200" dirty="0" smtClean="0">
                <a:solidFill>
                  <a:srgbClr val="990099"/>
                </a:solidFill>
                <a:latin typeface="標楷體" pitchFamily="65" charset="-120"/>
                <a:ea typeface="標楷體" pitchFamily="65" charset="-120"/>
              </a:rPr>
              <a:t>案名：其他機關</a:t>
            </a:r>
          </a:p>
          <a:p>
            <a:pPr lvl="2">
              <a:buNone/>
            </a:pPr>
            <a:r>
              <a:rPr lang="zh-TW" altLang="zh-TW" sz="2200" dirty="0" smtClean="0">
                <a:solidFill>
                  <a:srgbClr val="990099"/>
                </a:solidFill>
                <a:latin typeface="標楷體" pitchFamily="65" charset="-120"/>
                <a:ea typeface="標楷體" pitchFamily="65" charset="-120"/>
                <a:sym typeface="Wingdings"/>
              </a:rPr>
              <a:t></a:t>
            </a:r>
            <a:r>
              <a:rPr lang="zh-TW" altLang="zh-TW" sz="2200" dirty="0" smtClean="0">
                <a:solidFill>
                  <a:srgbClr val="990099"/>
                </a:solidFill>
                <a:latin typeface="標楷體" pitchFamily="65" charset="-120"/>
                <a:ea typeface="標楷體" pitchFamily="65" charset="-120"/>
              </a:rPr>
              <a:t>案名：他機關法規修正及釋疑</a:t>
            </a:r>
          </a:p>
          <a:p>
            <a:pPr lvl="2">
              <a:buNone/>
            </a:pPr>
            <a:r>
              <a:rPr lang="zh-TW" altLang="zh-TW" sz="2200" dirty="0" smtClean="0">
                <a:solidFill>
                  <a:srgbClr val="990099"/>
                </a:solidFill>
                <a:latin typeface="標楷體" pitchFamily="65" charset="-120"/>
                <a:ea typeface="標楷體" pitchFamily="65" charset="-120"/>
                <a:sym typeface="Wingdings 2"/>
              </a:rPr>
              <a:t></a:t>
            </a:r>
            <a:r>
              <a:rPr lang="zh-TW" altLang="zh-TW" sz="2200" dirty="0" smtClean="0">
                <a:solidFill>
                  <a:srgbClr val="990099"/>
                </a:solidFill>
                <a:latin typeface="標楷體" pitchFamily="65" charset="-120"/>
                <a:ea typeface="標楷體" pitchFamily="65" charset="-120"/>
              </a:rPr>
              <a:t>案名：政風室</a:t>
            </a:r>
          </a:p>
          <a:p>
            <a:pPr lvl="2">
              <a:buNone/>
            </a:pPr>
            <a:r>
              <a:rPr lang="zh-TW" altLang="zh-TW" sz="2200" dirty="0" smtClean="0">
                <a:solidFill>
                  <a:srgbClr val="990099"/>
                </a:solidFill>
                <a:latin typeface="標楷體" pitchFamily="65" charset="-120"/>
                <a:ea typeface="標楷體" pitchFamily="65" charset="-120"/>
                <a:sym typeface="Wingdings"/>
              </a:rPr>
              <a:t></a:t>
            </a:r>
            <a:r>
              <a:rPr lang="zh-TW" altLang="zh-TW" sz="2200" dirty="0" smtClean="0">
                <a:solidFill>
                  <a:srgbClr val="990099"/>
                </a:solidFill>
                <a:latin typeface="標楷體" pitchFamily="65" charset="-120"/>
                <a:ea typeface="標楷體" pitchFamily="65" charset="-120"/>
              </a:rPr>
              <a:t>案名：政風督導小組業務</a:t>
            </a:r>
            <a:endParaRPr lang="en-US" altLang="zh-TW" sz="2200" dirty="0" smtClean="0">
              <a:solidFill>
                <a:srgbClr val="990099"/>
              </a:solidFill>
              <a:latin typeface="標楷體" pitchFamily="65" charset="-120"/>
              <a:ea typeface="標楷體" pitchFamily="65" charset="-120"/>
            </a:endParaRPr>
          </a:p>
          <a:p>
            <a:pPr lvl="2">
              <a:buNone/>
            </a:pPr>
            <a:r>
              <a:rPr lang="zh-TW" altLang="zh-TW" sz="2200" dirty="0">
                <a:solidFill>
                  <a:srgbClr val="990099"/>
                </a:solidFill>
                <a:latin typeface="標楷體" pitchFamily="65" charset="-120"/>
                <a:ea typeface="標楷體" pitchFamily="65" charset="-120"/>
                <a:sym typeface="Wingdings 2"/>
              </a:rPr>
              <a:t></a:t>
            </a:r>
            <a:r>
              <a:rPr lang="zh-TW" altLang="zh-TW" sz="2200" dirty="0">
                <a:solidFill>
                  <a:srgbClr val="990099"/>
                </a:solidFill>
                <a:latin typeface="標楷體" pitchFamily="65" charset="-120"/>
                <a:ea typeface="標楷體" pitchFamily="65" charset="-120"/>
              </a:rPr>
              <a:t>案名：</a:t>
            </a:r>
            <a:r>
              <a:rPr lang="zh-TW" altLang="en-US" sz="2200" dirty="0">
                <a:solidFill>
                  <a:srgbClr val="990099"/>
                </a:solidFill>
                <a:latin typeface="標楷體" pitchFamily="65" charset="-120"/>
                <a:ea typeface="標楷體" pitchFamily="65" charset="-120"/>
              </a:rPr>
              <a:t>研習班</a:t>
            </a:r>
            <a:endParaRPr lang="zh-TW" altLang="zh-TW" sz="2200" dirty="0">
              <a:solidFill>
                <a:srgbClr val="990099"/>
              </a:solidFill>
              <a:latin typeface="標楷體" pitchFamily="65" charset="-120"/>
              <a:ea typeface="標楷體" pitchFamily="65" charset="-120"/>
            </a:endParaRPr>
          </a:p>
          <a:p>
            <a:pPr lvl="2">
              <a:buNone/>
            </a:pPr>
            <a:r>
              <a:rPr lang="zh-TW" altLang="zh-TW" sz="2200" dirty="0">
                <a:solidFill>
                  <a:srgbClr val="990099"/>
                </a:solidFill>
                <a:latin typeface="標楷體" pitchFamily="65" charset="-120"/>
                <a:ea typeface="標楷體" pitchFamily="65" charset="-120"/>
                <a:sym typeface="Wingdings"/>
              </a:rPr>
              <a:t></a:t>
            </a:r>
            <a:r>
              <a:rPr lang="zh-TW" altLang="zh-TW" sz="2200" dirty="0">
                <a:solidFill>
                  <a:srgbClr val="990099"/>
                </a:solidFill>
                <a:latin typeface="標楷體" pitchFamily="65" charset="-120"/>
                <a:ea typeface="標楷體" pitchFamily="65" charset="-120"/>
              </a:rPr>
              <a:t>案名</a:t>
            </a:r>
            <a:r>
              <a:rPr lang="zh-TW" altLang="zh-TW" sz="2200" dirty="0" smtClean="0">
                <a:solidFill>
                  <a:srgbClr val="990099"/>
                </a:solidFill>
                <a:latin typeface="標楷體" pitchFamily="65" charset="-120"/>
                <a:ea typeface="標楷體" pitchFamily="65" charset="-120"/>
              </a:rPr>
              <a:t>：</a:t>
            </a:r>
            <a:r>
              <a:rPr lang="zh-TW" altLang="en-US" sz="2200" dirty="0" smtClean="0">
                <a:solidFill>
                  <a:srgbClr val="990099"/>
                </a:solidFill>
                <a:latin typeface="標楷體" pitchFamily="65" charset="-120"/>
                <a:ea typeface="標楷體" pitchFamily="65" charset="-120"/>
              </a:rPr>
              <a:t>監所管理人員</a:t>
            </a:r>
            <a:r>
              <a:rPr lang="zh-TW" altLang="en-US" sz="2200" dirty="0" smtClean="0">
                <a:solidFill>
                  <a:srgbClr val="990099"/>
                </a:solidFill>
                <a:latin typeface="標楷體" pitchFamily="65" charset="-120"/>
                <a:ea typeface="標楷體" pitchFamily="65" charset="-120"/>
              </a:rPr>
              <a:t>第</a:t>
            </a:r>
            <a:r>
              <a:rPr lang="en-US" altLang="zh-TW" sz="2200" dirty="0">
                <a:solidFill>
                  <a:srgbClr val="990099"/>
                </a:solidFill>
                <a:latin typeface="標楷體" pitchFamily="65" charset="-120"/>
                <a:ea typeface="標楷體" pitchFamily="65" charset="-120"/>
              </a:rPr>
              <a:t>3</a:t>
            </a:r>
            <a:r>
              <a:rPr lang="zh-TW" altLang="en-US" sz="2200" dirty="0" smtClean="0">
                <a:solidFill>
                  <a:srgbClr val="990099"/>
                </a:solidFill>
                <a:latin typeface="標楷體" pitchFamily="65" charset="-120"/>
                <a:ea typeface="標楷體" pitchFamily="65" charset="-120"/>
              </a:rPr>
              <a:t>期</a:t>
            </a:r>
            <a:r>
              <a:rPr lang="zh-TW" altLang="en-US" sz="2200" dirty="0">
                <a:solidFill>
                  <a:srgbClr val="990099"/>
                </a:solidFill>
                <a:latin typeface="標楷體" pitchFamily="65" charset="-120"/>
                <a:ea typeface="標楷體" pitchFamily="65" charset="-120"/>
              </a:rPr>
              <a:t>研習班</a:t>
            </a:r>
            <a:endParaRPr lang="zh-TW" altLang="zh-TW" sz="2200" dirty="0">
              <a:solidFill>
                <a:srgbClr val="990099"/>
              </a:solidFill>
              <a:latin typeface="標楷體" pitchFamily="65" charset="-120"/>
              <a:ea typeface="標楷體" pitchFamily="65" charset="-120"/>
            </a:endParaRPr>
          </a:p>
          <a:p>
            <a:pPr lvl="2">
              <a:buNone/>
            </a:pPr>
            <a:endParaRPr lang="zh-TW" altLang="zh-TW" sz="2200" dirty="0" smtClean="0">
              <a:solidFill>
                <a:srgbClr val="990099"/>
              </a:solidFill>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476672"/>
            <a:ext cx="7467600" cy="1143000"/>
          </a:xfrm>
        </p:spPr>
        <p:txBody>
          <a:bodyPr/>
          <a:lstStyle/>
          <a:p>
            <a:r>
              <a:rPr lang="zh-TW" altLang="zh-TW" sz="3600" dirty="0" smtClean="0">
                <a:latin typeface="標楷體" pitchFamily="65" charset="-120"/>
                <a:ea typeface="標楷體" pitchFamily="65" charset="-120"/>
              </a:rPr>
              <a:t>案名編列注意事項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971600" y="1556792"/>
            <a:ext cx="7272808" cy="4873752"/>
          </a:xfrm>
        </p:spPr>
        <p:txBody>
          <a:bodyPr/>
          <a:lstStyle/>
          <a:p>
            <a:r>
              <a:rPr lang="zh-TW" altLang="zh-TW" sz="2800" dirty="0" smtClean="0">
                <a:latin typeface="標楷體" pitchFamily="65" charset="-120"/>
                <a:ea typeface="標楷體" pitchFamily="65" charset="-120"/>
              </a:rPr>
              <a:t>案名著錄之保密義務</a:t>
            </a:r>
          </a:p>
          <a:p>
            <a:pPr lvl="1"/>
            <a:r>
              <a:rPr lang="zh-TW" altLang="zh-TW" sz="2400" dirty="0" smtClean="0">
                <a:solidFill>
                  <a:srgbClr val="0000FF"/>
                </a:solidFill>
                <a:latin typeface="標楷體" pitchFamily="65" charset="-120"/>
                <a:ea typeface="標楷體" pitchFamily="65" charset="-120"/>
              </a:rPr>
              <a:t>如有相關法令訂有保密義務，或有侵害個人隱私之虞者，不著錄當事人姓名、機構或團體名稱</a:t>
            </a:r>
          </a:p>
          <a:p>
            <a:pPr lvl="3">
              <a:buNone/>
            </a:pPr>
            <a:r>
              <a:rPr lang="zh-TW" altLang="zh-TW" sz="2300" dirty="0" smtClean="0">
                <a:solidFill>
                  <a:srgbClr val="990099"/>
                </a:solidFill>
                <a:latin typeface="標楷體" pitchFamily="65" charset="-120"/>
                <a:ea typeface="標楷體" pitchFamily="65" charset="-120"/>
                <a:sym typeface="Wingdings 2"/>
              </a:rPr>
              <a:t></a:t>
            </a:r>
            <a:r>
              <a:rPr lang="zh-TW" altLang="zh-TW" sz="2300" dirty="0" smtClean="0">
                <a:solidFill>
                  <a:srgbClr val="990099"/>
                </a:solidFill>
                <a:latin typeface="標楷體" pitchFamily="65" charset="-120"/>
                <a:ea typeface="標楷體" pitchFamily="65" charset="-120"/>
              </a:rPr>
              <a:t>案名：大大建設公司涉嫌逃漏稅案</a:t>
            </a:r>
          </a:p>
          <a:p>
            <a:pPr lvl="3">
              <a:buNone/>
            </a:pPr>
            <a:r>
              <a:rPr lang="zh-TW" altLang="zh-TW" sz="2300" dirty="0" smtClean="0">
                <a:solidFill>
                  <a:srgbClr val="990099"/>
                </a:solidFill>
                <a:latin typeface="標楷體" pitchFamily="65" charset="-120"/>
                <a:ea typeface="標楷體" pitchFamily="65" charset="-120"/>
                <a:sym typeface="Wingdings"/>
              </a:rPr>
              <a:t></a:t>
            </a:r>
            <a:r>
              <a:rPr lang="zh-TW" altLang="zh-TW" sz="2300" dirty="0" smtClean="0">
                <a:solidFill>
                  <a:srgbClr val="990099"/>
                </a:solidFill>
                <a:latin typeface="標楷體" pitchFamily="65" charset="-120"/>
                <a:ea typeface="標楷體" pitchFamily="65" charset="-120"/>
              </a:rPr>
              <a:t>案名：建設公司涉嫌逃漏稅案</a:t>
            </a:r>
          </a:p>
          <a:p>
            <a:pPr lvl="1"/>
            <a:r>
              <a:rPr lang="zh-TW" altLang="zh-TW" sz="2500" dirty="0" smtClean="0">
                <a:solidFill>
                  <a:srgbClr val="0000FF"/>
                </a:solidFill>
                <a:latin typeface="標楷體" pitchFamily="65" charset="-120"/>
                <a:ea typeface="標楷體" pitchFamily="65" charset="-120"/>
              </a:rPr>
              <a:t>檢視回溯編目建檔著錄案名</a:t>
            </a:r>
          </a:p>
          <a:p>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11760" y="0"/>
            <a:ext cx="7467600" cy="1143000"/>
          </a:xfrm>
        </p:spPr>
        <p:txBody>
          <a:bodyPr/>
          <a:lstStyle/>
          <a:p>
            <a:r>
              <a:rPr lang="zh-TW" altLang="zh-TW" dirty="0" smtClean="0">
                <a:latin typeface="標楷體" pitchFamily="65" charset="-120"/>
                <a:ea typeface="標楷體" pitchFamily="65" charset="-120"/>
              </a:rPr>
              <a:t>檔案</a:t>
            </a:r>
            <a:endParaRPr lang="zh-TW" altLang="zh-TW" dirty="0">
              <a:latin typeface="標楷體" pitchFamily="65" charset="-120"/>
              <a:ea typeface="標楷體" pitchFamily="65" charset="-120"/>
            </a:endParaRPr>
          </a:p>
        </p:txBody>
      </p:sp>
      <p:sp>
        <p:nvSpPr>
          <p:cNvPr id="3" name="內容版面配置區 2"/>
          <p:cNvSpPr>
            <a:spLocks noGrp="1"/>
          </p:cNvSpPr>
          <p:nvPr>
            <p:ph sz="quarter" idx="1"/>
          </p:nvPr>
        </p:nvSpPr>
        <p:spPr>
          <a:xfrm>
            <a:off x="827584" y="1268760"/>
            <a:ext cx="7632848" cy="4873752"/>
          </a:xfrm>
        </p:spPr>
        <p:txBody>
          <a:bodyPr>
            <a:normAutofit/>
          </a:bodyPr>
          <a:lstStyle/>
          <a:p>
            <a:r>
              <a:rPr lang="zh-TW" altLang="zh-TW" dirty="0" smtClean="0">
                <a:solidFill>
                  <a:srgbClr val="0000FF"/>
                </a:solidFill>
                <a:latin typeface="標楷體" pitchFamily="65" charset="-120"/>
                <a:ea typeface="標楷體" pitchFamily="65" charset="-120"/>
              </a:rPr>
              <a:t>內容</a:t>
            </a:r>
          </a:p>
          <a:p>
            <a:pPr lvl="1"/>
            <a:r>
              <a:rPr lang="zh-TW" altLang="zh-TW" sz="2200" dirty="0" smtClean="0">
                <a:latin typeface="標楷體" pitchFamily="65" charset="-120"/>
                <a:ea typeface="標楷體" pitchFamily="65" charset="-120"/>
              </a:rPr>
              <a:t>機關處理公務或因公務而產生之各類紀錄資料及其附件</a:t>
            </a:r>
          </a:p>
          <a:p>
            <a:r>
              <a:rPr lang="zh-TW" altLang="zh-TW" dirty="0" smtClean="0">
                <a:solidFill>
                  <a:srgbClr val="0000FF"/>
                </a:solidFill>
                <a:latin typeface="標楷體" pitchFamily="65" charset="-120"/>
                <a:ea typeface="標楷體" pitchFamily="65" charset="-120"/>
              </a:rPr>
              <a:t>型式</a:t>
            </a:r>
          </a:p>
          <a:p>
            <a:pPr lvl="1"/>
            <a:r>
              <a:rPr lang="zh-TW" altLang="zh-TW" sz="2200" dirty="0" smtClean="0">
                <a:latin typeface="標楷體" pitchFamily="65" charset="-120"/>
                <a:ea typeface="標楷體" pitchFamily="65" charset="-120"/>
              </a:rPr>
              <a:t>文字、圖形、聲音或影</a:t>
            </a:r>
            <a:r>
              <a:rPr lang="zh-TW" altLang="en-US" sz="2200" dirty="0" smtClean="0">
                <a:latin typeface="標楷體" pitchFamily="65" charset="-120"/>
                <a:ea typeface="標楷體" pitchFamily="65" charset="-120"/>
              </a:rPr>
              <a:t>像</a:t>
            </a:r>
            <a:r>
              <a:rPr lang="zh-TW" altLang="zh-TW" sz="2200" dirty="0" smtClean="0">
                <a:latin typeface="標楷體" pitchFamily="65" charset="-120"/>
                <a:ea typeface="標楷體" pitchFamily="65" charset="-120"/>
              </a:rPr>
              <a:t>等</a:t>
            </a:r>
          </a:p>
          <a:p>
            <a:pPr lvl="1"/>
            <a:r>
              <a:rPr lang="zh-TW" altLang="zh-TW" sz="2200" dirty="0" smtClean="0">
                <a:latin typeface="標楷體" pitchFamily="65" charset="-120"/>
                <a:ea typeface="標楷體" pitchFamily="65" charset="-120"/>
              </a:rPr>
              <a:t>紙本、底片、微縮片、幻燈片、照片、磁碟、光碟、錄影(音)</a:t>
            </a:r>
            <a:r>
              <a:rPr lang="zh-TW" altLang="en-US" sz="2200" dirty="0" smtClean="0">
                <a:latin typeface="標楷體" pitchFamily="65" charset="-120"/>
                <a:ea typeface="標楷體" pitchFamily="65" charset="-120"/>
              </a:rPr>
              <a:t>帶</a:t>
            </a:r>
            <a:r>
              <a:rPr lang="zh-TW" altLang="zh-TW" sz="2200" dirty="0" smtClean="0">
                <a:latin typeface="標楷體" pitchFamily="65" charset="-120"/>
                <a:ea typeface="標楷體" pitchFamily="65" charset="-120"/>
              </a:rPr>
              <a:t>、微縮片、電腦處理資料等</a:t>
            </a:r>
            <a:endParaRPr lang="en-US" altLang="zh-TW" sz="22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548680"/>
            <a:ext cx="7467600" cy="1143000"/>
          </a:xfrm>
        </p:spPr>
        <p:txBody>
          <a:bodyPr/>
          <a:lstStyle/>
          <a:p>
            <a:r>
              <a:rPr lang="zh-TW" altLang="zh-TW" sz="3600" dirty="0" smtClean="0">
                <a:latin typeface="標楷體" pitchFamily="65" charset="-120"/>
                <a:ea typeface="標楷體" pitchFamily="65" charset="-120"/>
              </a:rPr>
              <a:t>檔案產生者項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1043608" y="1700808"/>
            <a:ext cx="6768752" cy="4873752"/>
          </a:xfrm>
        </p:spPr>
        <p:txBody>
          <a:bodyPr>
            <a:normAutofit/>
          </a:bodyPr>
          <a:lstStyle/>
          <a:p>
            <a:r>
              <a:rPr lang="zh-TW" altLang="zh-TW" dirty="0" smtClean="0">
                <a:latin typeface="標楷體" pitchFamily="65" charset="-120"/>
                <a:ea typeface="標楷體" pitchFamily="65" charset="-120"/>
              </a:rPr>
              <a:t>指文件製發過程中，對於該文件負有責任或有關之機關（構）、團體或個人</a:t>
            </a:r>
          </a:p>
          <a:p>
            <a:r>
              <a:rPr lang="zh-TW" altLang="zh-TW" dirty="0" smtClean="0">
                <a:latin typeface="標楷體" pitchFamily="65" charset="-120"/>
                <a:ea typeface="標楷體" pitchFamily="65" charset="-120"/>
              </a:rPr>
              <a:t>作為衡量檔案價值之重要因素及用以區別不同檔案之重要特徵，為檔案蒐集、整理、鑑定及檔案查詢應用重要之依據及檢索款目</a:t>
            </a:r>
          </a:p>
          <a:p>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476672"/>
            <a:ext cx="7467600" cy="1143000"/>
          </a:xfrm>
        </p:spPr>
        <p:txBody>
          <a:bodyPr/>
          <a:lstStyle/>
          <a:p>
            <a:r>
              <a:rPr lang="zh-TW" altLang="zh-TW" sz="3600" dirty="0" smtClean="0">
                <a:latin typeface="標楷體" pitchFamily="65" charset="-120"/>
                <a:ea typeface="標楷體" pitchFamily="65" charset="-120"/>
              </a:rPr>
              <a:t>檔案產生者項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1043608" y="1556792"/>
            <a:ext cx="7128792" cy="4873752"/>
          </a:xfrm>
        </p:spPr>
        <p:txBody>
          <a:bodyPr/>
          <a:lstStyle/>
          <a:p>
            <a:r>
              <a:rPr lang="zh-TW" altLang="zh-TW" dirty="0" smtClean="0">
                <a:latin typeface="標楷體" pitchFamily="65" charset="-120"/>
                <a:ea typeface="標楷體" pitchFamily="65" charset="-120"/>
              </a:rPr>
              <a:t>著錄檔案</a:t>
            </a:r>
            <a:r>
              <a:rPr lang="zh-TW" altLang="zh-TW" u="sng" dirty="0" smtClean="0">
                <a:solidFill>
                  <a:srgbClr val="FF0000"/>
                </a:solidFill>
                <a:latin typeface="標楷體" pitchFamily="65" charset="-120"/>
                <a:ea typeface="標楷體" pitchFamily="65" charset="-120"/>
              </a:rPr>
              <a:t>產生</a:t>
            </a:r>
            <a:r>
              <a:rPr lang="zh-TW" altLang="zh-TW" dirty="0" smtClean="0">
                <a:solidFill>
                  <a:srgbClr val="FF0000"/>
                </a:solidFill>
                <a:latin typeface="標楷體" pitchFamily="65" charset="-120"/>
                <a:ea typeface="標楷體" pitchFamily="65" charset="-120"/>
              </a:rPr>
              <a:t>、</a:t>
            </a:r>
            <a:r>
              <a:rPr lang="zh-TW" altLang="zh-TW" u="sng" dirty="0" smtClean="0">
                <a:solidFill>
                  <a:srgbClr val="FF0000"/>
                </a:solidFill>
                <a:latin typeface="標楷體" pitchFamily="65" charset="-120"/>
                <a:ea typeface="標楷體" pitchFamily="65" charset="-120"/>
              </a:rPr>
              <a:t>管有</a:t>
            </a:r>
            <a:r>
              <a:rPr lang="zh-TW" altLang="zh-TW" dirty="0" smtClean="0">
                <a:latin typeface="標楷體" pitchFamily="65" charset="-120"/>
                <a:ea typeface="標楷體" pitchFamily="65" charset="-120"/>
              </a:rPr>
              <a:t>及</a:t>
            </a:r>
            <a:r>
              <a:rPr lang="zh-TW" altLang="zh-TW" u="sng" dirty="0" smtClean="0">
                <a:solidFill>
                  <a:srgbClr val="FF0000"/>
                </a:solidFill>
                <a:latin typeface="標楷體" pitchFamily="65" charset="-120"/>
                <a:ea typeface="標楷體" pitchFamily="65" charset="-120"/>
              </a:rPr>
              <a:t>對案情具有重要影響程度</a:t>
            </a:r>
            <a:r>
              <a:rPr lang="zh-TW" altLang="zh-TW" dirty="0" smtClean="0">
                <a:latin typeface="標楷體" pitchFamily="65" charset="-120"/>
                <a:ea typeface="標楷體" pitchFamily="65" charset="-120"/>
              </a:rPr>
              <a:t>機關(構)、團體或個人名稱</a:t>
            </a:r>
          </a:p>
          <a:p>
            <a:r>
              <a:rPr lang="zh-TW" altLang="zh-TW" dirty="0" smtClean="0">
                <a:latin typeface="標楷體" pitchFamily="65" charset="-120"/>
                <a:ea typeface="標楷體" pitchFamily="65" charset="-120"/>
              </a:rPr>
              <a:t>以著錄3個為限</a:t>
            </a:r>
          </a:p>
          <a:p>
            <a:r>
              <a:rPr lang="zh-TW" altLang="zh-TW" dirty="0" smtClean="0">
                <a:latin typeface="標楷體" pitchFamily="65" charset="-120"/>
                <a:ea typeface="標楷體" pitchFamily="65" charset="-120"/>
              </a:rPr>
              <a:t>非著錄案卷內各案件發、來文者</a:t>
            </a:r>
          </a:p>
          <a:p>
            <a:r>
              <a:rPr lang="zh-TW" altLang="zh-TW" dirty="0" smtClean="0">
                <a:latin typeface="標楷體" pitchFamily="65" charset="-120"/>
                <a:ea typeface="標楷體" pitchFamily="65" charset="-120"/>
              </a:rPr>
              <a:t>檔案產生機關 vs.管有機關</a:t>
            </a:r>
          </a:p>
          <a:p>
            <a:pPr lvl="1"/>
            <a:r>
              <a:rPr lang="zh-TW" altLang="zh-TW" sz="2300" dirty="0" smtClean="0">
                <a:solidFill>
                  <a:srgbClr val="990099"/>
                </a:solidFill>
                <a:latin typeface="標楷體" pitchFamily="65" charset="-120"/>
                <a:ea typeface="標楷體" pitchFamily="65" charset="-120"/>
              </a:rPr>
              <a:t>例：A機關裁撤，檔案移交B機關接管</a:t>
            </a:r>
          </a:p>
          <a:p>
            <a:pPr lvl="2"/>
            <a:r>
              <a:rPr lang="zh-TW" altLang="zh-TW" sz="2200" dirty="0" smtClean="0">
                <a:solidFill>
                  <a:srgbClr val="463D87"/>
                </a:solidFill>
                <a:latin typeface="標楷體" pitchFamily="65" charset="-120"/>
                <a:ea typeface="標楷體" pitchFamily="65" charset="-120"/>
              </a:rPr>
              <a:t>檔案產生機關：A機關</a:t>
            </a:r>
          </a:p>
          <a:p>
            <a:pPr lvl="2"/>
            <a:r>
              <a:rPr lang="zh-TW" altLang="zh-TW" sz="2200" dirty="0" smtClean="0">
                <a:solidFill>
                  <a:srgbClr val="463D87"/>
                </a:solidFill>
                <a:latin typeface="標楷體" pitchFamily="65" charset="-120"/>
                <a:ea typeface="標楷體" pitchFamily="65" charset="-120"/>
              </a:rPr>
              <a:t>檔案管有機關：B機關</a:t>
            </a:r>
            <a:endParaRPr lang="en-US" altLang="zh-TW" sz="2200" dirty="0" smtClean="0">
              <a:solidFill>
                <a:srgbClr val="463D87"/>
              </a:solidFill>
              <a:latin typeface="標楷體" pitchFamily="65" charset="-120"/>
              <a:ea typeface="標楷體" pitchFamily="65" charset="-120"/>
            </a:endParaRPr>
          </a:p>
          <a:p>
            <a:pPr lvl="2"/>
            <a:endParaRPr lang="zh-TW" altLang="zh-TW" sz="2000" dirty="0" smtClean="0">
              <a:solidFill>
                <a:srgbClr val="463D87"/>
              </a:solidFill>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6400" y="476672"/>
            <a:ext cx="7467600" cy="1143000"/>
          </a:xfrm>
        </p:spPr>
        <p:txBody>
          <a:bodyPr/>
          <a:lstStyle/>
          <a:p>
            <a:r>
              <a:rPr lang="zh-TW" altLang="zh-TW" sz="3200" dirty="0" smtClean="0">
                <a:latin typeface="標楷體" pitchFamily="65" charset="-120"/>
                <a:ea typeface="標楷體" pitchFamily="65" charset="-120"/>
              </a:rPr>
              <a:t>檔案產生者項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p:txBody>
          <a:bodyPr/>
          <a:lstStyle/>
          <a:p>
            <a:r>
              <a:rPr lang="zh-TW" altLang="zh-TW" sz="2600" dirty="0" smtClean="0">
                <a:latin typeface="標楷體" pitchFamily="65" charset="-120"/>
                <a:ea typeface="標楷體" pitchFamily="65" charset="-120"/>
              </a:rPr>
              <a:t>檔案有關機關</a:t>
            </a:r>
          </a:p>
          <a:p>
            <a:pPr lvl="1"/>
            <a:r>
              <a:rPr lang="zh-TW" altLang="zh-TW" sz="2400" dirty="0" smtClean="0">
                <a:solidFill>
                  <a:srgbClr val="0000FF"/>
                </a:solidFill>
                <a:latin typeface="標楷體" pitchFamily="65" charset="-120"/>
                <a:ea typeface="標楷體" pitchFamily="65" charset="-120"/>
              </a:rPr>
              <a:t>例示：內容為法務部</a:t>
            </a:r>
            <a:r>
              <a:rPr lang="zh-TW" altLang="en-US" sz="2400" dirty="0" smtClean="0">
                <a:solidFill>
                  <a:srgbClr val="0000FF"/>
                </a:solidFill>
                <a:latin typeface="標楷體" pitchFamily="65" charset="-120"/>
                <a:ea typeface="標楷體" pitchFamily="65" charset="-120"/>
              </a:rPr>
              <a:t>配合財政部國有財產署國有土地清理計畫，指定矯正署成立專案小組</a:t>
            </a:r>
            <a:r>
              <a:rPr lang="zh-TW" altLang="zh-TW" sz="2400" dirty="0" smtClean="0">
                <a:solidFill>
                  <a:srgbClr val="0000FF"/>
                </a:solidFill>
                <a:latin typeface="標楷體" pitchFamily="65" charset="-120"/>
                <a:ea typeface="標楷體" pitchFamily="65" charset="-120"/>
              </a:rPr>
              <a:t>執行</a:t>
            </a:r>
            <a:r>
              <a:rPr lang="zh-TW" altLang="en-US" sz="2400" dirty="0" smtClean="0">
                <a:solidFill>
                  <a:srgbClr val="0000FF"/>
                </a:solidFill>
                <a:latin typeface="標楷體" pitchFamily="65" charset="-120"/>
                <a:ea typeface="標楷體" pitchFamily="65" charset="-120"/>
              </a:rPr>
              <a:t>華光社區違占建戶拆除</a:t>
            </a:r>
            <a:r>
              <a:rPr lang="zh-TW" altLang="zh-TW" sz="2400" dirty="0" smtClean="0">
                <a:solidFill>
                  <a:srgbClr val="0000FF"/>
                </a:solidFill>
                <a:latin typeface="標楷體" pitchFamily="65" charset="-120"/>
                <a:ea typeface="標楷體" pitchFamily="65" charset="-120"/>
              </a:rPr>
              <a:t>案件</a:t>
            </a:r>
          </a:p>
          <a:p>
            <a:pPr lvl="2"/>
            <a:r>
              <a:rPr lang="zh-TW" altLang="zh-TW" sz="2200" dirty="0" smtClean="0">
                <a:solidFill>
                  <a:srgbClr val="990099"/>
                </a:solidFill>
                <a:latin typeface="標楷體" pitchFamily="65" charset="-120"/>
                <a:ea typeface="標楷體" pitchFamily="65" charset="-120"/>
              </a:rPr>
              <a:t>檔案產生及管有機關：法務部</a:t>
            </a:r>
          </a:p>
          <a:p>
            <a:pPr lvl="2"/>
            <a:r>
              <a:rPr lang="zh-TW" altLang="zh-TW" sz="2200" dirty="0" smtClean="0">
                <a:solidFill>
                  <a:srgbClr val="990099"/>
                </a:solidFill>
                <a:latin typeface="標楷體" pitchFamily="65" charset="-120"/>
                <a:ea typeface="標楷體" pitchFamily="65" charset="-120"/>
              </a:rPr>
              <a:t>檔案有關機關：法務部</a:t>
            </a:r>
            <a:r>
              <a:rPr lang="zh-TW" altLang="en-US" sz="2200" dirty="0" smtClean="0">
                <a:solidFill>
                  <a:srgbClr val="990099"/>
                </a:solidFill>
                <a:latin typeface="標楷體" pitchFamily="65" charset="-120"/>
                <a:ea typeface="標楷體" pitchFamily="65" charset="-120"/>
              </a:rPr>
              <a:t>矯正署、財政部國有財產署</a:t>
            </a:r>
            <a:endParaRPr lang="zh-TW" altLang="zh-TW" sz="2200" dirty="0" smtClean="0">
              <a:solidFill>
                <a:srgbClr val="990099"/>
              </a:solidFill>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476672"/>
            <a:ext cx="7467600" cy="1143000"/>
          </a:xfrm>
        </p:spPr>
        <p:txBody>
          <a:bodyPr/>
          <a:lstStyle/>
          <a:p>
            <a:r>
              <a:rPr lang="zh-TW" altLang="zh-TW" sz="3600" dirty="0" smtClean="0">
                <a:latin typeface="標楷體" pitchFamily="65" charset="-120"/>
                <a:ea typeface="標楷體" pitchFamily="65" charset="-120"/>
              </a:rPr>
              <a:t>日期項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611560" y="1772816"/>
            <a:ext cx="7467600" cy="3384376"/>
          </a:xfrm>
        </p:spPr>
        <p:txBody>
          <a:bodyPr>
            <a:normAutofit fontScale="92500" lnSpcReduction="10000"/>
          </a:bodyPr>
          <a:lstStyle/>
          <a:p>
            <a:r>
              <a:rPr lang="zh-TW" altLang="zh-TW" sz="2800" dirty="0" smtClean="0">
                <a:latin typeface="標楷體" pitchFamily="65" charset="-120"/>
                <a:ea typeface="標楷體" pitchFamily="65" charset="-120"/>
              </a:rPr>
              <a:t>案卷內文件起迄日期</a:t>
            </a:r>
          </a:p>
          <a:p>
            <a:pPr lvl="1"/>
            <a:r>
              <a:rPr lang="zh-TW" altLang="zh-TW" sz="2600" dirty="0" smtClean="0">
                <a:solidFill>
                  <a:srgbClr val="0000FF"/>
                </a:solidFill>
                <a:latin typeface="標楷體" pitchFamily="65" charset="-120"/>
                <a:ea typeface="標楷體" pitchFamily="65" charset="-120"/>
              </a:rPr>
              <a:t>著錄案卷內</a:t>
            </a:r>
            <a:r>
              <a:rPr lang="zh-TW" altLang="zh-TW" sz="2600" u="sng" dirty="0" smtClean="0">
                <a:solidFill>
                  <a:srgbClr val="0000FF"/>
                </a:solidFill>
                <a:latin typeface="標楷體" pitchFamily="65" charset="-120"/>
                <a:ea typeface="標楷體" pitchFamily="65" charset="-120"/>
              </a:rPr>
              <a:t>最早和最晚</a:t>
            </a:r>
            <a:r>
              <a:rPr lang="zh-TW" altLang="zh-TW" sz="2600" dirty="0" smtClean="0">
                <a:solidFill>
                  <a:srgbClr val="0000FF"/>
                </a:solidFill>
                <a:latin typeface="標楷體" pitchFamily="65" charset="-120"/>
                <a:ea typeface="標楷體" pitchFamily="65" charset="-120"/>
              </a:rPr>
              <a:t>之文件產生</a:t>
            </a:r>
            <a:r>
              <a:rPr lang="zh-TW" altLang="zh-TW" sz="2600" dirty="0" smtClean="0">
                <a:solidFill>
                  <a:srgbClr val="0000FF"/>
                </a:solidFill>
                <a:latin typeface="標楷體" pitchFamily="65" charset="-120"/>
                <a:ea typeface="標楷體" pitchFamily="65" charset="-120"/>
              </a:rPr>
              <a:t>日期</a:t>
            </a:r>
            <a:endParaRPr lang="en-US" altLang="zh-TW" sz="2600" dirty="0" smtClean="0">
              <a:solidFill>
                <a:srgbClr val="0000FF"/>
              </a:solidFill>
              <a:latin typeface="標楷體" pitchFamily="65" charset="-120"/>
              <a:ea typeface="標楷體" pitchFamily="65" charset="-120"/>
            </a:endParaRPr>
          </a:p>
          <a:p>
            <a:pPr lvl="1"/>
            <a:r>
              <a:rPr lang="zh-TW" altLang="en-US" sz="2600" dirty="0" smtClean="0">
                <a:solidFill>
                  <a:srgbClr val="0000FF"/>
                </a:solidFill>
                <a:latin typeface="標楷體" pitchFamily="65" charset="-120"/>
                <a:ea typeface="標楷體" pitchFamily="65" charset="-120"/>
              </a:rPr>
              <a:t>機密檔案封套欄位填載方式</a:t>
            </a:r>
            <a:endParaRPr lang="en-US" altLang="zh-TW" sz="2600" dirty="0" smtClean="0">
              <a:solidFill>
                <a:srgbClr val="0000FF"/>
              </a:solidFill>
              <a:latin typeface="標楷體" pitchFamily="65" charset="-120"/>
              <a:ea typeface="標楷體" pitchFamily="65" charset="-120"/>
            </a:endParaRPr>
          </a:p>
          <a:p>
            <a:pPr lvl="2"/>
            <a:r>
              <a:rPr lang="zh-TW" altLang="en-US" sz="2400" dirty="0" smtClean="0">
                <a:solidFill>
                  <a:srgbClr val="990099"/>
                </a:solidFill>
                <a:latin typeface="標楷體" pitchFamily="65" charset="-120"/>
                <a:ea typeface="標楷體" pitchFamily="65" charset="-120"/>
              </a:rPr>
              <a:t>只有</a:t>
            </a:r>
            <a:r>
              <a:rPr lang="en-US" altLang="zh-TW" sz="2400" dirty="0" smtClean="0">
                <a:solidFill>
                  <a:srgbClr val="990099"/>
                </a:solidFill>
                <a:latin typeface="標楷體" pitchFamily="65" charset="-120"/>
                <a:ea typeface="標楷體" pitchFamily="65" charset="-120"/>
              </a:rPr>
              <a:t>1</a:t>
            </a:r>
            <a:r>
              <a:rPr lang="zh-TW" altLang="en-US" sz="2400" dirty="0" smtClean="0">
                <a:solidFill>
                  <a:srgbClr val="990099"/>
                </a:solidFill>
                <a:latin typeface="標楷體" pitchFamily="65" charset="-120"/>
                <a:ea typeface="標楷體" pitchFamily="65" charset="-120"/>
              </a:rPr>
              <a:t>件檔案：填載文件產生日期</a:t>
            </a:r>
            <a:endParaRPr lang="en-US" altLang="zh-TW" sz="2400" dirty="0" smtClean="0">
              <a:solidFill>
                <a:srgbClr val="990099"/>
              </a:solidFill>
              <a:latin typeface="標楷體" pitchFamily="65" charset="-120"/>
              <a:ea typeface="標楷體" pitchFamily="65" charset="-120"/>
            </a:endParaRPr>
          </a:p>
          <a:p>
            <a:pPr lvl="2"/>
            <a:r>
              <a:rPr lang="en-US" altLang="zh-TW" sz="2400" dirty="0" smtClean="0">
                <a:solidFill>
                  <a:srgbClr val="990099"/>
                </a:solidFill>
                <a:latin typeface="標楷體" pitchFamily="65" charset="-120"/>
                <a:ea typeface="標楷體" pitchFamily="65" charset="-120"/>
              </a:rPr>
              <a:t>2</a:t>
            </a:r>
            <a:r>
              <a:rPr lang="zh-TW" altLang="en-US" sz="2400" dirty="0" smtClean="0">
                <a:solidFill>
                  <a:srgbClr val="990099"/>
                </a:solidFill>
                <a:latin typeface="標楷體" pitchFamily="65" charset="-120"/>
                <a:ea typeface="標楷體" pitchFamily="65" charset="-120"/>
              </a:rPr>
              <a:t>件以上檔案</a:t>
            </a:r>
            <a:r>
              <a:rPr lang="zh-TW" altLang="en-US" sz="2400" dirty="0">
                <a:solidFill>
                  <a:srgbClr val="990099"/>
                </a:solidFill>
                <a:latin typeface="標楷體" pitchFamily="65" charset="-120"/>
                <a:ea typeface="標楷體" pitchFamily="65" charset="-120"/>
              </a:rPr>
              <a:t>：填</a:t>
            </a:r>
            <a:r>
              <a:rPr lang="zh-TW" altLang="en-US" sz="2400" dirty="0" smtClean="0">
                <a:solidFill>
                  <a:srgbClr val="990099"/>
                </a:solidFill>
                <a:latin typeface="標楷體" pitchFamily="65" charset="-120"/>
                <a:ea typeface="標楷體" pitchFamily="65" charset="-120"/>
              </a:rPr>
              <a:t>載第</a:t>
            </a:r>
            <a:r>
              <a:rPr lang="en-US" altLang="zh-TW" sz="2400" dirty="0" smtClean="0">
                <a:solidFill>
                  <a:srgbClr val="990099"/>
                </a:solidFill>
                <a:latin typeface="標楷體" pitchFamily="65" charset="-120"/>
                <a:ea typeface="標楷體" pitchFamily="65" charset="-120"/>
              </a:rPr>
              <a:t>1</a:t>
            </a:r>
            <a:r>
              <a:rPr lang="zh-TW" altLang="en-US" sz="2400" dirty="0" smtClean="0">
                <a:solidFill>
                  <a:srgbClr val="990099"/>
                </a:solidFill>
                <a:latin typeface="標楷體" pitchFamily="65" charset="-120"/>
                <a:ea typeface="標楷體" pitchFamily="65" charset="-120"/>
              </a:rPr>
              <a:t>件至最末件之文件</a:t>
            </a:r>
            <a:r>
              <a:rPr lang="zh-TW" altLang="en-US" sz="2400" dirty="0">
                <a:solidFill>
                  <a:srgbClr val="990099"/>
                </a:solidFill>
                <a:latin typeface="標楷體" pitchFamily="65" charset="-120"/>
                <a:ea typeface="標楷體" pitchFamily="65" charset="-120"/>
              </a:rPr>
              <a:t>產生日期</a:t>
            </a:r>
            <a:endParaRPr lang="en-US" altLang="zh-TW" sz="2400" dirty="0">
              <a:solidFill>
                <a:srgbClr val="990099"/>
              </a:solidFill>
              <a:latin typeface="標楷體" pitchFamily="65" charset="-120"/>
              <a:ea typeface="標楷體" pitchFamily="65" charset="-120"/>
            </a:endParaRPr>
          </a:p>
          <a:p>
            <a:pPr lvl="2"/>
            <a:endParaRPr lang="en-US" altLang="zh-TW" sz="2400" dirty="0" smtClean="0">
              <a:solidFill>
                <a:srgbClr val="0000FF"/>
              </a:solidFill>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4420" y="116632"/>
            <a:ext cx="7467600" cy="1143000"/>
          </a:xfrm>
        </p:spPr>
        <p:txBody>
          <a:bodyPr/>
          <a:lstStyle/>
          <a:p>
            <a:r>
              <a:rPr lang="zh-TW" altLang="zh-TW" dirty="0">
                <a:latin typeface="標楷體" pitchFamily="65" charset="-120"/>
                <a:ea typeface="標楷體" pitchFamily="65" charset="-120"/>
              </a:rPr>
              <a:t>文件產生日期</a:t>
            </a:r>
            <a:endParaRPr lang="zh-TW" altLang="en-US" dirty="0"/>
          </a:p>
        </p:txBody>
      </p:sp>
      <p:sp>
        <p:nvSpPr>
          <p:cNvPr id="4" name="內容版面配置區 3"/>
          <p:cNvSpPr>
            <a:spLocks noGrp="1"/>
          </p:cNvSpPr>
          <p:nvPr>
            <p:ph sz="quarter" idx="1"/>
          </p:nvPr>
        </p:nvSpPr>
        <p:spPr>
          <a:xfrm>
            <a:off x="683568" y="1628800"/>
            <a:ext cx="3657600" cy="4572000"/>
          </a:xfrm>
        </p:spPr>
        <p:txBody>
          <a:bodyPr/>
          <a:lstStyle/>
          <a:p>
            <a:pPr lvl="0">
              <a:defRPr/>
            </a:pPr>
            <a:r>
              <a:rPr lang="zh-TW" altLang="zh-TW" sz="2200" dirty="0">
                <a:solidFill>
                  <a:srgbClr val="990099"/>
                </a:solidFill>
                <a:latin typeface="標楷體" pitchFamily="65" charset="-120"/>
                <a:ea typeface="標楷體" pitchFamily="65" charset="-120"/>
              </a:rPr>
              <a:t>創稿</a:t>
            </a:r>
          </a:p>
          <a:p>
            <a:pPr lvl="1">
              <a:defRPr/>
            </a:pPr>
            <a:r>
              <a:rPr lang="zh-TW" altLang="zh-TW" sz="2200" dirty="0">
                <a:solidFill>
                  <a:srgbClr val="0000FF"/>
                </a:solidFill>
                <a:latin typeface="標楷體" pitchFamily="65" charset="-120"/>
                <a:ea typeface="標楷體" pitchFamily="65" charset="-120"/>
              </a:rPr>
              <a:t>發文日期</a:t>
            </a:r>
          </a:p>
          <a:p>
            <a:pPr lvl="0">
              <a:defRPr/>
            </a:pPr>
            <a:r>
              <a:rPr lang="zh-TW" altLang="zh-TW" sz="2200" dirty="0">
                <a:solidFill>
                  <a:srgbClr val="990099"/>
                </a:solidFill>
                <a:latin typeface="標楷體" pitchFamily="65" charset="-120"/>
                <a:ea typeface="標楷體" pitchFamily="65" charset="-120"/>
              </a:rPr>
              <a:t>創簽</a:t>
            </a:r>
          </a:p>
          <a:p>
            <a:pPr lvl="1">
              <a:defRPr/>
            </a:pPr>
            <a:r>
              <a:rPr lang="zh-TW" altLang="zh-TW" sz="2200" dirty="0">
                <a:solidFill>
                  <a:srgbClr val="0000FF"/>
                </a:solidFill>
                <a:latin typeface="標楷體" pitchFamily="65" charset="-120"/>
                <a:ea typeface="標楷體" pitchFamily="65" charset="-120"/>
              </a:rPr>
              <a:t>核判日期</a:t>
            </a:r>
          </a:p>
          <a:p>
            <a:pPr lvl="0">
              <a:defRPr/>
            </a:pPr>
            <a:r>
              <a:rPr lang="zh-TW" altLang="zh-TW" sz="2200" dirty="0">
                <a:solidFill>
                  <a:srgbClr val="990099"/>
                </a:solidFill>
                <a:latin typeface="標楷體" pitchFamily="65" charset="-120"/>
                <a:ea typeface="標楷體" pitchFamily="65" charset="-120"/>
              </a:rPr>
              <a:t>來文存查者</a:t>
            </a:r>
          </a:p>
          <a:p>
            <a:pPr lvl="1">
              <a:defRPr/>
            </a:pPr>
            <a:r>
              <a:rPr lang="zh-TW" altLang="zh-TW" sz="2200" dirty="0">
                <a:solidFill>
                  <a:srgbClr val="0000FF"/>
                </a:solidFill>
                <a:latin typeface="標楷體" pitchFamily="65" charset="-120"/>
                <a:ea typeface="標楷體" pitchFamily="65" charset="-120"/>
              </a:rPr>
              <a:t>來文日期</a:t>
            </a:r>
          </a:p>
          <a:p>
            <a:pPr lvl="0">
              <a:defRPr/>
            </a:pPr>
            <a:r>
              <a:rPr lang="zh-TW" altLang="zh-TW" sz="2200" dirty="0">
                <a:solidFill>
                  <a:srgbClr val="990099"/>
                </a:solidFill>
                <a:latin typeface="標楷體" pitchFamily="65" charset="-120"/>
                <a:ea typeface="標楷體" pitchFamily="65" charset="-120"/>
              </a:rPr>
              <a:t>合併多文者</a:t>
            </a:r>
          </a:p>
          <a:p>
            <a:pPr lvl="1">
              <a:defRPr/>
            </a:pPr>
            <a:r>
              <a:rPr lang="zh-TW" altLang="zh-TW" sz="2200" dirty="0">
                <a:solidFill>
                  <a:srgbClr val="0000FF"/>
                </a:solidFill>
                <a:latin typeface="標楷體" pitchFamily="65" charset="-120"/>
                <a:ea typeface="標楷體" pitchFamily="65" charset="-120"/>
              </a:rPr>
              <a:t>文件產生日期最晚者</a:t>
            </a:r>
          </a:p>
          <a:p>
            <a:endParaRPr lang="zh-TW" altLang="en-US" dirty="0"/>
          </a:p>
        </p:txBody>
      </p:sp>
      <p:sp>
        <p:nvSpPr>
          <p:cNvPr id="5" name="內容版面配置區 4"/>
          <p:cNvSpPr>
            <a:spLocks noGrp="1"/>
          </p:cNvSpPr>
          <p:nvPr>
            <p:ph sz="quarter" idx="2"/>
          </p:nvPr>
        </p:nvSpPr>
        <p:spPr/>
        <p:txBody>
          <a:bodyPr/>
          <a:lstStyle/>
          <a:p>
            <a:pPr lvl="0">
              <a:defRPr/>
            </a:pPr>
            <a:r>
              <a:rPr lang="zh-TW" altLang="zh-TW" sz="2200" dirty="0">
                <a:solidFill>
                  <a:srgbClr val="990099"/>
                </a:solidFill>
                <a:latin typeface="標楷體" pitchFamily="65" charset="-120"/>
                <a:ea typeface="標楷體" pitchFamily="65" charset="-120"/>
              </a:rPr>
              <a:t>公私文書及信札 </a:t>
            </a:r>
          </a:p>
          <a:p>
            <a:pPr lvl="1">
              <a:defRPr/>
            </a:pPr>
            <a:r>
              <a:rPr lang="zh-TW" altLang="zh-TW" sz="2200" dirty="0">
                <a:solidFill>
                  <a:srgbClr val="0000FF"/>
                </a:solidFill>
                <a:latin typeface="標楷體" pitchFamily="65" charset="-120"/>
                <a:ea typeface="標楷體" pitchFamily="65" charset="-120"/>
              </a:rPr>
              <a:t>發(來)文或簽署日期 </a:t>
            </a:r>
          </a:p>
          <a:p>
            <a:pPr lvl="0">
              <a:defRPr/>
            </a:pPr>
            <a:r>
              <a:rPr lang="zh-TW" altLang="zh-TW" sz="2200" dirty="0">
                <a:solidFill>
                  <a:srgbClr val="990099"/>
                </a:solidFill>
                <a:latin typeface="標楷體" pitchFamily="65" charset="-120"/>
                <a:ea typeface="標楷體" pitchFamily="65" charset="-120"/>
              </a:rPr>
              <a:t>決議決定及命令 </a:t>
            </a:r>
          </a:p>
          <a:p>
            <a:pPr lvl="1">
              <a:defRPr/>
            </a:pPr>
            <a:r>
              <a:rPr lang="zh-TW" altLang="zh-TW" sz="2200" dirty="0">
                <a:solidFill>
                  <a:srgbClr val="0000FF"/>
                </a:solidFill>
                <a:latin typeface="標楷體" pitchFamily="65" charset="-120"/>
                <a:ea typeface="標楷體" pitchFamily="65" charset="-120"/>
              </a:rPr>
              <a:t>核判或發布日期 </a:t>
            </a:r>
          </a:p>
          <a:p>
            <a:pPr lvl="0">
              <a:defRPr/>
            </a:pPr>
            <a:r>
              <a:rPr lang="zh-TW" altLang="zh-TW" sz="2200" dirty="0">
                <a:solidFill>
                  <a:srgbClr val="990099"/>
                </a:solidFill>
                <a:latin typeface="標楷體" pitchFamily="65" charset="-120"/>
                <a:ea typeface="標楷體" pitchFamily="65" charset="-120"/>
              </a:rPr>
              <a:t>條約及合約 </a:t>
            </a:r>
          </a:p>
          <a:p>
            <a:pPr lvl="1">
              <a:defRPr/>
            </a:pPr>
            <a:r>
              <a:rPr lang="zh-TW" altLang="zh-TW" sz="2200" dirty="0">
                <a:solidFill>
                  <a:srgbClr val="0000FF"/>
                </a:solidFill>
                <a:latin typeface="標楷體" pitchFamily="65" charset="-120"/>
                <a:ea typeface="標楷體" pitchFamily="65" charset="-120"/>
              </a:rPr>
              <a:t>簽署日期 </a:t>
            </a:r>
          </a:p>
          <a:p>
            <a:pPr lvl="0">
              <a:defRPr/>
            </a:pPr>
            <a:r>
              <a:rPr lang="zh-TW" altLang="zh-TW" sz="2200" dirty="0">
                <a:solidFill>
                  <a:srgbClr val="990099"/>
                </a:solidFill>
                <a:latin typeface="標楷體" pitchFamily="65" charset="-120"/>
                <a:ea typeface="標楷體" pitchFamily="65" charset="-120"/>
              </a:rPr>
              <a:t>報表及計畫 </a:t>
            </a:r>
          </a:p>
          <a:p>
            <a:pPr lvl="1">
              <a:defRPr/>
            </a:pPr>
            <a:r>
              <a:rPr lang="zh-TW" altLang="zh-TW" sz="2200" dirty="0">
                <a:solidFill>
                  <a:srgbClr val="0000FF"/>
                </a:solidFill>
                <a:latin typeface="標楷體" pitchFamily="65" charset="-120"/>
                <a:ea typeface="標楷體" pitchFamily="65" charset="-120"/>
              </a:rPr>
              <a:t>內容所指日期或編製日期</a:t>
            </a:r>
          </a:p>
          <a:p>
            <a:pPr lvl="0">
              <a:defRPr/>
            </a:pPr>
            <a:r>
              <a:rPr lang="zh-TW" altLang="zh-TW" sz="2200" dirty="0">
                <a:solidFill>
                  <a:srgbClr val="990099"/>
                </a:solidFill>
                <a:latin typeface="標楷體" pitchFamily="65" charset="-120"/>
                <a:ea typeface="標楷體" pitchFamily="65" charset="-120"/>
              </a:rPr>
              <a:t>工程及產品圖說</a:t>
            </a:r>
          </a:p>
          <a:p>
            <a:pPr lvl="1">
              <a:defRPr/>
            </a:pPr>
            <a:r>
              <a:rPr lang="zh-TW" altLang="zh-TW" sz="2200" dirty="0">
                <a:solidFill>
                  <a:srgbClr val="0000FF"/>
                </a:solidFill>
                <a:latin typeface="標楷體" pitchFamily="65" charset="-120"/>
                <a:ea typeface="標楷體" pitchFamily="65" charset="-120"/>
              </a:rPr>
              <a:t>設計日期 </a:t>
            </a:r>
          </a:p>
          <a:p>
            <a:endParaRPr lang="zh-TW" altLang="en-US" dirty="0"/>
          </a:p>
        </p:txBody>
      </p:sp>
    </p:spTree>
    <p:extLst>
      <p:ext uri="{BB962C8B-B14F-4D97-AF65-F5344CB8AC3E}">
        <p14:creationId xmlns:p14="http://schemas.microsoft.com/office/powerpoint/2010/main" val="4080999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7704" y="476672"/>
            <a:ext cx="7467600" cy="1143000"/>
          </a:xfrm>
        </p:spPr>
        <p:txBody>
          <a:bodyPr/>
          <a:lstStyle/>
          <a:p>
            <a:r>
              <a:rPr lang="zh-TW" altLang="zh-TW" dirty="0" smtClean="0">
                <a:latin typeface="標楷體" pitchFamily="65" charset="-120"/>
                <a:ea typeface="標楷體" pitchFamily="65" charset="-120"/>
              </a:rPr>
              <a:t>案情摘要</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1115616" y="1700808"/>
            <a:ext cx="6480720" cy="4873752"/>
          </a:xfrm>
        </p:spPr>
        <p:txBody>
          <a:bodyPr/>
          <a:lstStyle/>
          <a:p>
            <a:r>
              <a:rPr lang="zh-TW" altLang="zh-TW" dirty="0" smtClean="0">
                <a:latin typeface="標楷體" pitchFamily="65" charset="-120"/>
                <a:ea typeface="標楷體" pitchFamily="65" charset="-120"/>
              </a:rPr>
              <a:t>針對案名加以補充說明，描述案情內容大要之簡短文字</a:t>
            </a:r>
          </a:p>
          <a:p>
            <a:r>
              <a:rPr lang="zh-TW" altLang="zh-TW" dirty="0" smtClean="0">
                <a:latin typeface="標楷體" pitchFamily="65" charset="-120"/>
                <a:ea typeface="標楷體" pitchFamily="65" charset="-120"/>
              </a:rPr>
              <a:t>不加入個人闡述或評論</a:t>
            </a:r>
          </a:p>
          <a:p>
            <a:r>
              <a:rPr lang="zh-TW" altLang="zh-TW" dirty="0" smtClean="0">
                <a:latin typeface="標楷體" pitchFamily="65" charset="-120"/>
                <a:ea typeface="標楷體" pitchFamily="65" charset="-120"/>
              </a:rPr>
              <a:t>指出案卷之性質、重要性或目的</a:t>
            </a:r>
          </a:p>
          <a:p>
            <a:r>
              <a:rPr lang="zh-TW" altLang="zh-TW" dirty="0" smtClean="0">
                <a:latin typeface="標楷體" pitchFamily="65" charset="-120"/>
                <a:ea typeface="標楷體" pitchFamily="65" charset="-120"/>
              </a:rPr>
              <a:t>敘明重要結論、辦理過程或重要數據、文件</a:t>
            </a:r>
          </a:p>
          <a:p>
            <a:r>
              <a:rPr lang="zh-TW" altLang="zh-TW" dirty="0" smtClean="0">
                <a:latin typeface="標楷體" pitchFamily="65" charset="-120"/>
                <a:ea typeface="標楷體" pitchFamily="65" charset="-120"/>
              </a:rPr>
              <a:t>用詞簡潔明確及具體</a:t>
            </a:r>
          </a:p>
          <a:p>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476672"/>
            <a:ext cx="7467600" cy="1143000"/>
          </a:xfrm>
        </p:spPr>
        <p:txBody>
          <a:bodyPr/>
          <a:lstStyle/>
          <a:p>
            <a:r>
              <a:rPr lang="zh-TW" altLang="zh-TW" dirty="0" smtClean="0">
                <a:latin typeface="標楷體" pitchFamily="65" charset="-120"/>
                <a:ea typeface="標楷體" pitchFamily="65" charset="-120"/>
              </a:rPr>
              <a:t>案情摘要範例</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827584" y="1484784"/>
            <a:ext cx="7467600" cy="4873752"/>
          </a:xfrm>
        </p:spPr>
        <p:txBody>
          <a:bodyPr/>
          <a:lstStyle/>
          <a:p>
            <a:r>
              <a:rPr lang="zh-TW" altLang="zh-TW" dirty="0" smtClean="0">
                <a:latin typeface="標楷體" pitchFamily="65" charset="-120"/>
                <a:ea typeface="標楷體" pitchFamily="65" charset="-120"/>
              </a:rPr>
              <a:t>案名：差假考勤</a:t>
            </a:r>
          </a:p>
          <a:p>
            <a:pPr lvl="1"/>
            <a:r>
              <a:rPr lang="zh-TW" altLang="zh-TW" dirty="0" smtClean="0">
                <a:solidFill>
                  <a:srgbClr val="990099"/>
                </a:solidFill>
                <a:latin typeface="標楷體" pitchFamily="65" charset="-120"/>
                <a:ea typeface="標楷體" pitchFamily="65" charset="-120"/>
              </a:rPr>
              <a:t>法務部</a:t>
            </a:r>
            <a:r>
              <a:rPr lang="zh-TW" altLang="en-US" dirty="0" smtClean="0">
                <a:solidFill>
                  <a:srgbClr val="990099"/>
                </a:solidFill>
                <a:latin typeface="標楷體" pitchFamily="65" charset="-120"/>
                <a:ea typeface="標楷體" pitchFamily="65" charset="-120"/>
              </a:rPr>
              <a:t>矯正</a:t>
            </a:r>
            <a:r>
              <a:rPr lang="zh-TW" altLang="zh-TW" dirty="0" smtClean="0">
                <a:solidFill>
                  <a:srgbClr val="990099"/>
                </a:solidFill>
                <a:latin typeface="標楷體" pitchFamily="65" charset="-120"/>
                <a:ea typeface="標楷體" pitchFamily="65" charset="-120"/>
              </a:rPr>
              <a:t>署高雄</a:t>
            </a:r>
            <a:r>
              <a:rPr lang="zh-TW" altLang="en-US" dirty="0" smtClean="0">
                <a:solidFill>
                  <a:srgbClr val="990099"/>
                </a:solidFill>
                <a:latin typeface="標楷體" pitchFamily="65" charset="-120"/>
                <a:ea typeface="標楷體" pitchFamily="65" charset="-120"/>
              </a:rPr>
              <a:t>監獄</a:t>
            </a:r>
            <a:r>
              <a:rPr lang="en-US" altLang="zh-TW" dirty="0" smtClean="0">
                <a:solidFill>
                  <a:srgbClr val="990099"/>
                </a:solidFill>
                <a:latin typeface="標楷體" pitchFamily="65" charset="-120"/>
                <a:ea typeface="標楷體" pitchFamily="65" charset="-120"/>
              </a:rPr>
              <a:t>101</a:t>
            </a:r>
            <a:r>
              <a:rPr lang="zh-TW" altLang="zh-TW" dirty="0" smtClean="0">
                <a:solidFill>
                  <a:srgbClr val="990099"/>
                </a:solidFill>
                <a:latin typeface="標楷體" pitchFamily="65" charset="-120"/>
                <a:ea typeface="標楷體" pitchFamily="65" charset="-120"/>
              </a:rPr>
              <a:t>年度員工差假登記、出勤紀錄等情。</a:t>
            </a:r>
            <a:endParaRPr lang="zh-TW"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案名：事務管理委外案</a:t>
            </a:r>
          </a:p>
          <a:p>
            <a:pPr lvl="1"/>
            <a:r>
              <a:rPr lang="zh-TW" altLang="zh-TW" dirty="0" smtClean="0">
                <a:solidFill>
                  <a:srgbClr val="990099"/>
                </a:solidFill>
                <a:latin typeface="標楷體" pitchFamily="65" charset="-120"/>
                <a:ea typeface="標楷體" pitchFamily="65" charset="-120"/>
              </a:rPr>
              <a:t>法務部辦理辦公室清潔、</a:t>
            </a:r>
            <a:r>
              <a:rPr lang="zh-TW" altLang="en-US" dirty="0" smtClean="0">
                <a:solidFill>
                  <a:srgbClr val="990099"/>
                </a:solidFill>
                <a:latin typeface="標楷體" pitchFamily="65" charset="-120"/>
                <a:ea typeface="標楷體" pitchFamily="65" charset="-120"/>
              </a:rPr>
              <a:t>門禁保全業務</a:t>
            </a:r>
            <a:r>
              <a:rPr lang="zh-TW" altLang="zh-TW" dirty="0" smtClean="0">
                <a:solidFill>
                  <a:srgbClr val="990099"/>
                </a:solidFill>
                <a:latin typeface="標楷體" pitchFamily="65" charset="-120"/>
                <a:ea typeface="標楷體" pitchFamily="65" charset="-120"/>
              </a:rPr>
              <a:t>委外維護等情。</a:t>
            </a:r>
            <a:endParaRPr lang="en-US" altLang="zh-TW" dirty="0" smtClean="0">
              <a:solidFill>
                <a:srgbClr val="990099"/>
              </a:solidFill>
              <a:latin typeface="標楷體" pitchFamily="65" charset="-120"/>
              <a:ea typeface="標楷體" pitchFamily="65" charset="-120"/>
            </a:endParaRPr>
          </a:p>
          <a:p>
            <a:r>
              <a:rPr lang="zh-TW" altLang="zh-TW" dirty="0" smtClean="0">
                <a:latin typeface="標楷體" pitchFamily="65" charset="-120"/>
                <a:ea typeface="標楷體" pitchFamily="65" charset="-120"/>
              </a:rPr>
              <a:t>案名：替代役男管理</a:t>
            </a:r>
          </a:p>
          <a:p>
            <a:pPr lvl="1"/>
            <a:r>
              <a:rPr lang="zh-TW" altLang="zh-TW" dirty="0" smtClean="0">
                <a:solidFill>
                  <a:srgbClr val="990099"/>
                </a:solidFill>
                <a:latin typeface="標楷體" pitchFamily="65" charset="-120"/>
                <a:ea typeface="標楷體" pitchFamily="65" charset="-120"/>
              </a:rPr>
              <a:t>法務部</a:t>
            </a:r>
            <a:r>
              <a:rPr lang="zh-TW" altLang="en-US" dirty="0" smtClean="0">
                <a:solidFill>
                  <a:srgbClr val="990099"/>
                </a:solidFill>
                <a:latin typeface="標楷體" pitchFamily="65" charset="-120"/>
                <a:ea typeface="標楷體" pitchFamily="65" charset="-120"/>
              </a:rPr>
              <a:t>矯正</a:t>
            </a:r>
            <a:r>
              <a:rPr lang="zh-TW" altLang="zh-TW" dirty="0" smtClean="0">
                <a:solidFill>
                  <a:srgbClr val="990099"/>
                </a:solidFill>
                <a:latin typeface="標楷體" pitchFamily="65" charset="-120"/>
                <a:ea typeface="標楷體" pitchFamily="65" charset="-120"/>
              </a:rPr>
              <a:t>署臺北</a:t>
            </a:r>
            <a:r>
              <a:rPr lang="zh-TW" altLang="en-US" dirty="0" smtClean="0">
                <a:solidFill>
                  <a:srgbClr val="990099"/>
                </a:solidFill>
                <a:latin typeface="標楷體" pitchFamily="65" charset="-120"/>
                <a:ea typeface="標楷體" pitchFamily="65" charset="-120"/>
              </a:rPr>
              <a:t>少年觀護所</a:t>
            </a:r>
            <a:r>
              <a:rPr lang="zh-TW" altLang="zh-TW" dirty="0" smtClean="0">
                <a:solidFill>
                  <a:srgbClr val="990099"/>
                </a:solidFill>
                <a:latin typeface="標楷體" pitchFamily="65" charset="-120"/>
                <a:ea typeface="標楷體" pitchFamily="65" charset="-120"/>
              </a:rPr>
              <a:t>辦理替代役男分發、停役、退役、勤務分配執行、生活管理、薪俸支給等情；另含替代役男請假及獎懲統計。</a:t>
            </a:r>
          </a:p>
          <a:p>
            <a:r>
              <a:rPr lang="zh-TW" altLang="en-US" dirty="0" smtClean="0">
                <a:latin typeface="標楷體" pitchFamily="65" charset="-120"/>
                <a:ea typeface="標楷體" pitchFamily="65" charset="-120"/>
              </a:rPr>
              <a:t>案名</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公務車管理</a:t>
            </a:r>
          </a:p>
          <a:p>
            <a:pPr lvl="1"/>
            <a:r>
              <a:rPr lang="zh-TW" altLang="en-US" dirty="0" smtClean="0">
                <a:solidFill>
                  <a:srgbClr val="990099"/>
                </a:solidFill>
                <a:latin typeface="標楷體" pitchFamily="65" charset="-120"/>
                <a:ea typeface="標楷體" pitchFamily="65" charset="-120"/>
              </a:rPr>
              <a:t>案情摘要</a:t>
            </a:r>
            <a:r>
              <a:rPr lang="en-US" altLang="zh-TW" dirty="0" smtClean="0">
                <a:solidFill>
                  <a:srgbClr val="990099"/>
                </a:solidFill>
                <a:latin typeface="標楷體" pitchFamily="65" charset="-120"/>
                <a:ea typeface="標楷體" pitchFamily="65" charset="-120"/>
              </a:rPr>
              <a:t>:</a:t>
            </a:r>
            <a:r>
              <a:rPr lang="zh-TW" altLang="en-US" dirty="0" smtClean="0">
                <a:solidFill>
                  <a:srgbClr val="990099"/>
                </a:solidFill>
                <a:latin typeface="標楷體" pitchFamily="65" charset="-120"/>
                <a:ea typeface="標楷體" pitchFamily="65" charset="-120"/>
              </a:rPr>
              <a:t>本監辦理公務車調派申請及定期維修保養事宜。</a:t>
            </a:r>
            <a:r>
              <a:rPr lang="en-US" altLang="zh-TW" i="1" dirty="0" smtClean="0">
                <a:solidFill>
                  <a:schemeClr val="accent2">
                    <a:lumMod val="75000"/>
                  </a:schemeClr>
                </a:solidFill>
                <a:latin typeface="標楷體" pitchFamily="65" charset="-120"/>
                <a:ea typeface="標楷體" pitchFamily="65" charset="-120"/>
              </a:rPr>
              <a:t>(</a:t>
            </a:r>
            <a:r>
              <a:rPr lang="zh-TW" altLang="en-US" i="1" dirty="0" smtClean="0">
                <a:solidFill>
                  <a:schemeClr val="accent2">
                    <a:lumMod val="75000"/>
                  </a:schemeClr>
                </a:solidFill>
                <a:latin typeface="標楷體" pitchFamily="65" charset="-120"/>
                <a:ea typeface="標楷體" pitchFamily="65" charset="-120"/>
              </a:rPr>
              <a:t>敘明本機關於案情權責</a:t>
            </a:r>
            <a:r>
              <a:rPr lang="en-US" altLang="zh-TW" i="1" dirty="0" smtClean="0">
                <a:solidFill>
                  <a:schemeClr val="accent2">
                    <a:lumMod val="75000"/>
                  </a:schemeClr>
                </a:solidFill>
                <a:latin typeface="標楷體" pitchFamily="65" charset="-120"/>
                <a:ea typeface="標楷體" pitchFamily="65" charset="-120"/>
              </a:rPr>
              <a:t>)</a:t>
            </a:r>
          </a:p>
          <a:p>
            <a:endParaRPr lang="zh-TW" altLang="zh-TW" dirty="0" smtClean="0">
              <a:solidFill>
                <a:srgbClr val="990099"/>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332656"/>
            <a:ext cx="7467600" cy="1143000"/>
          </a:xfrm>
        </p:spPr>
        <p:txBody>
          <a:bodyPr>
            <a:normAutofit fontScale="90000"/>
          </a:bodyPr>
          <a:lstStyle/>
          <a:p>
            <a:r>
              <a:rPr lang="zh-TW" altLang="en-US" dirty="0" smtClean="0"/>
              <a:t/>
            </a:r>
            <a:br>
              <a:rPr lang="zh-TW" altLang="en-US" dirty="0" smtClean="0"/>
            </a:br>
            <a:r>
              <a:rPr lang="zh-TW" altLang="en-US" dirty="0" smtClean="0"/>
              <a:t/>
            </a:r>
            <a:br>
              <a:rPr lang="zh-TW" altLang="en-US" dirty="0" smtClean="0"/>
            </a:br>
            <a:r>
              <a:rPr lang="zh-TW" altLang="en-US" sz="4000" dirty="0" smtClean="0">
                <a:latin typeface="標楷體" pitchFamily="65" charset="-120"/>
                <a:ea typeface="標楷體" pitchFamily="65" charset="-120"/>
              </a:rPr>
              <a:t>案情摘要範例</a:t>
            </a:r>
            <a:endParaRPr lang="zh-TW" altLang="en-US" sz="4000" dirty="0">
              <a:latin typeface="標楷體" pitchFamily="65" charset="-120"/>
              <a:ea typeface="標楷體" pitchFamily="65" charset="-120"/>
            </a:endParaRPr>
          </a:p>
        </p:txBody>
      </p:sp>
      <p:sp>
        <p:nvSpPr>
          <p:cNvPr id="3" name="內容版面配置區 2"/>
          <p:cNvSpPr>
            <a:spLocks noGrp="1"/>
          </p:cNvSpPr>
          <p:nvPr>
            <p:ph sz="quarter" idx="1"/>
          </p:nvPr>
        </p:nvSpPr>
        <p:spPr>
          <a:xfrm>
            <a:off x="467544" y="1772816"/>
            <a:ext cx="7467600" cy="4873752"/>
          </a:xfrm>
        </p:spPr>
        <p:txBody>
          <a:bodyPr/>
          <a:lstStyle/>
          <a:p>
            <a:r>
              <a:rPr lang="zh-TW" altLang="en-US" dirty="0" smtClean="0">
                <a:solidFill>
                  <a:srgbClr val="0000FF"/>
                </a:solidFill>
                <a:latin typeface="標楷體" pitchFamily="65" charset="-120"/>
                <a:ea typeface="標楷體" pitchFamily="65" charset="-120"/>
              </a:rPr>
              <a:t>案名：監獄行刑法修正案</a:t>
            </a:r>
            <a:endParaRPr lang="en-US" altLang="zh-TW" dirty="0" smtClean="0">
              <a:solidFill>
                <a:srgbClr val="0000FF"/>
              </a:solidFill>
              <a:latin typeface="標楷體" pitchFamily="65" charset="-120"/>
              <a:ea typeface="標楷體" pitchFamily="65" charset="-120"/>
            </a:endParaRPr>
          </a:p>
          <a:p>
            <a:pPr lvl="1">
              <a:buNone/>
            </a:pPr>
            <a:r>
              <a:rPr lang="zh-TW" altLang="zh-TW" sz="2400" dirty="0" smtClean="0">
                <a:solidFill>
                  <a:srgbClr val="990099"/>
                </a:solidFill>
                <a:latin typeface="標楷體" pitchFamily="65" charset="-120"/>
                <a:ea typeface="標楷體" pitchFamily="65" charset="-120"/>
                <a:sym typeface="Wingdings 2"/>
              </a:rPr>
              <a:t></a:t>
            </a:r>
            <a:r>
              <a:rPr lang="zh-TW" altLang="en-US" dirty="0" smtClean="0">
                <a:latin typeface="標楷體" pitchFamily="65" charset="-120"/>
                <a:ea typeface="標楷體" pitchFamily="65" charset="-120"/>
              </a:rPr>
              <a:t>案情摘要：</a:t>
            </a:r>
            <a:r>
              <a:rPr lang="zh-TW" altLang="en-US" dirty="0" smtClean="0">
                <a:solidFill>
                  <a:srgbClr val="990099"/>
                </a:solidFill>
                <a:latin typeface="標楷體" pitchFamily="65" charset="-120"/>
                <a:ea typeface="標楷體" pitchFamily="65" charset="-120"/>
              </a:rPr>
              <a:t>研商監獄行刑法修正草案會議</a:t>
            </a:r>
            <a:r>
              <a:rPr lang="en-US" altLang="zh-TW" i="1" dirty="0" smtClean="0">
                <a:solidFill>
                  <a:schemeClr val="accent2">
                    <a:lumMod val="75000"/>
                  </a:schemeClr>
                </a:solidFill>
                <a:latin typeface="標楷體" pitchFamily="65" charset="-120"/>
                <a:ea typeface="標楷體" pitchFamily="65" charset="-120"/>
              </a:rPr>
              <a:t>(</a:t>
            </a:r>
            <a:r>
              <a:rPr lang="zh-TW" altLang="en-US" i="1" dirty="0" smtClean="0">
                <a:solidFill>
                  <a:schemeClr val="accent2">
                    <a:lumMod val="75000"/>
                  </a:schemeClr>
                </a:solidFill>
                <a:latin typeface="標楷體" pitchFamily="65" charset="-120"/>
                <a:ea typeface="標楷體" pitchFamily="65" charset="-120"/>
              </a:rPr>
              <a:t>以部分案由為案情摘要，未完整呈現案情重點</a:t>
            </a:r>
            <a:r>
              <a:rPr lang="en-US" altLang="zh-TW" i="1" dirty="0" smtClean="0">
                <a:solidFill>
                  <a:schemeClr val="accent2">
                    <a:lumMod val="75000"/>
                  </a:schemeClr>
                </a:solidFill>
                <a:latin typeface="標楷體" pitchFamily="65" charset="-120"/>
                <a:ea typeface="標楷體" pitchFamily="65" charset="-120"/>
              </a:rPr>
              <a:t>)</a:t>
            </a:r>
          </a:p>
          <a:p>
            <a:pPr lvl="1">
              <a:buNone/>
            </a:pPr>
            <a:r>
              <a:rPr lang="zh-TW" altLang="zh-TW" sz="2400" dirty="0" smtClean="0">
                <a:solidFill>
                  <a:srgbClr val="990099"/>
                </a:solidFill>
                <a:latin typeface="標楷體" pitchFamily="65" charset="-120"/>
                <a:ea typeface="標楷體" pitchFamily="65" charset="-120"/>
                <a:sym typeface="Wingdings"/>
              </a:rPr>
              <a:t></a:t>
            </a:r>
            <a:r>
              <a:rPr lang="zh-TW" altLang="en-US" dirty="0" smtClean="0">
                <a:latin typeface="標楷體" pitchFamily="65" charset="-120"/>
                <a:ea typeface="標楷體" pitchFamily="65" charset="-120"/>
              </a:rPr>
              <a:t>案情摘要：</a:t>
            </a:r>
            <a:r>
              <a:rPr lang="zh-TW" altLang="en-US" dirty="0" smtClean="0">
                <a:solidFill>
                  <a:srgbClr val="990099"/>
                </a:solidFill>
                <a:latin typeface="標楷體" pitchFamily="65" charset="-120"/>
                <a:ea typeface="標楷體" pitchFamily="65" charset="-120"/>
              </a:rPr>
              <a:t>法務部矯正人員訓練所配合法務部辦理監獄行刑法修正，內容包括研提修正意見、修法研商會議紀錄及修正發布等情；另含收受法務部對於監獄行刑法相關規定函釋案件。</a:t>
            </a:r>
            <a:r>
              <a:rPr lang="en-US" altLang="zh-TW" i="1" dirty="0" smtClean="0">
                <a:solidFill>
                  <a:schemeClr val="accent2">
                    <a:lumMod val="75000"/>
                  </a:schemeClr>
                </a:solidFill>
                <a:latin typeface="標楷體" pitchFamily="65" charset="-120"/>
                <a:ea typeface="標楷體" pitchFamily="65" charset="-120"/>
              </a:rPr>
              <a:t>(</a:t>
            </a:r>
            <a:r>
              <a:rPr lang="zh-TW" altLang="en-US" i="1" dirty="0" smtClean="0">
                <a:solidFill>
                  <a:schemeClr val="accent2">
                    <a:lumMod val="75000"/>
                  </a:schemeClr>
                </a:solidFill>
                <a:latin typeface="標楷體" pitchFamily="65" charset="-120"/>
                <a:ea typeface="標楷體" pitchFamily="65" charset="-120"/>
              </a:rPr>
              <a:t>完整呈現案情重點，且敘明本機關於本案非屬主辦者，利於檔案價值判定</a:t>
            </a:r>
            <a:r>
              <a:rPr lang="en-US" altLang="zh-TW" i="1" dirty="0" smtClean="0">
                <a:solidFill>
                  <a:schemeClr val="accent2">
                    <a:lumMod val="75000"/>
                  </a:schemeClr>
                </a:solidFill>
                <a:latin typeface="標楷體" pitchFamily="65" charset="-120"/>
                <a:ea typeface="標楷體" pitchFamily="65" charset="-120"/>
              </a:rPr>
              <a:t>)</a:t>
            </a:r>
          </a:p>
          <a:p>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188640"/>
            <a:ext cx="7467600" cy="1143000"/>
          </a:xfrm>
        </p:spPr>
        <p:txBody>
          <a:bodyPr>
            <a:normAutofit/>
          </a:bodyPr>
          <a:lstStyle/>
          <a:p>
            <a:r>
              <a:rPr lang="zh-TW" altLang="en-US" sz="3600" dirty="0" smtClean="0">
                <a:latin typeface="標楷體" pitchFamily="65" charset="-120"/>
                <a:ea typeface="標楷體" pitchFamily="65" charset="-120"/>
              </a:rPr>
              <a:t>案情摘要範例</a:t>
            </a:r>
            <a:endParaRPr lang="zh-TW" altLang="en-US" sz="3600" dirty="0"/>
          </a:p>
        </p:txBody>
      </p:sp>
      <p:sp>
        <p:nvSpPr>
          <p:cNvPr id="3" name="內容版面配置區 2"/>
          <p:cNvSpPr>
            <a:spLocks noGrp="1"/>
          </p:cNvSpPr>
          <p:nvPr>
            <p:ph sz="quarter" idx="1"/>
          </p:nvPr>
        </p:nvSpPr>
        <p:spPr/>
        <p:txBody>
          <a:bodyPr/>
          <a:lstStyle/>
          <a:p>
            <a:r>
              <a:rPr lang="zh-TW" altLang="en-US" dirty="0" smtClean="0">
                <a:solidFill>
                  <a:srgbClr val="0000FF"/>
                </a:solidFill>
                <a:latin typeface="標楷體" pitchFamily="65" charset="-120"/>
                <a:ea typeface="標楷體" pitchFamily="65" charset="-120"/>
              </a:rPr>
              <a:t>案名：戒護與教導業務法令及釋疑</a:t>
            </a:r>
            <a:endParaRPr lang="en-US" altLang="zh-TW" dirty="0" smtClean="0">
              <a:solidFill>
                <a:srgbClr val="0000FF"/>
              </a:solidFill>
              <a:latin typeface="標楷體" pitchFamily="65" charset="-120"/>
              <a:ea typeface="標楷體" pitchFamily="65" charset="-120"/>
            </a:endParaRPr>
          </a:p>
          <a:p>
            <a:pPr lvl="1">
              <a:buNone/>
            </a:pPr>
            <a:r>
              <a:rPr lang="zh-TW" altLang="zh-TW" sz="2000" dirty="0" smtClean="0">
                <a:solidFill>
                  <a:srgbClr val="990099"/>
                </a:solidFill>
                <a:latin typeface="標楷體" pitchFamily="65" charset="-120"/>
                <a:ea typeface="標楷體" pitchFamily="65" charset="-120"/>
                <a:sym typeface="Wingdings 2"/>
              </a:rPr>
              <a:t></a:t>
            </a:r>
            <a:r>
              <a:rPr lang="zh-TW" altLang="en-US" dirty="0" smtClean="0">
                <a:latin typeface="標楷體" pitchFamily="65" charset="-120"/>
                <a:ea typeface="標楷體" pitchFamily="65" charset="-120"/>
              </a:rPr>
              <a:t>案情摘要：</a:t>
            </a:r>
            <a:r>
              <a:rPr lang="zh-TW" altLang="en-US" dirty="0" smtClean="0">
                <a:solidFill>
                  <a:srgbClr val="990099"/>
                </a:solidFill>
                <a:latin typeface="標楷體" pitchFamily="65" charset="-120"/>
                <a:ea typeface="標楷體" pitchFamily="65" charset="-120"/>
              </a:rPr>
              <a:t>＊ </a:t>
            </a:r>
            <a:r>
              <a:rPr lang="en-US" altLang="zh-TW" dirty="0" smtClean="0">
                <a:solidFill>
                  <a:srgbClr val="990099"/>
                </a:solidFill>
                <a:latin typeface="標楷體" pitchFamily="65" charset="-120"/>
                <a:ea typeface="標楷體" pitchFamily="65" charset="-120"/>
              </a:rPr>
              <a:t>[</a:t>
            </a:r>
            <a:r>
              <a:rPr lang="zh-TW" altLang="en-US" dirty="0" smtClean="0">
                <a:solidFill>
                  <a:srgbClr val="990099"/>
                </a:solidFill>
                <a:latin typeface="標楷體" pitchFamily="65" charset="-120"/>
                <a:ea typeface="標楷體" pitchFamily="65" charset="-120"/>
              </a:rPr>
              <a:t>研商羈押法修正草案會議</a:t>
            </a:r>
            <a:r>
              <a:rPr lang="en-US" altLang="zh-TW" dirty="0" smtClean="0">
                <a:solidFill>
                  <a:srgbClr val="990099"/>
                </a:solidFill>
                <a:latin typeface="標楷體" pitchFamily="65" charset="-120"/>
                <a:ea typeface="標楷體" pitchFamily="65" charset="-120"/>
              </a:rPr>
              <a:t>] </a:t>
            </a:r>
            <a:r>
              <a:rPr lang="zh-TW" altLang="en-US" dirty="0" smtClean="0">
                <a:solidFill>
                  <a:srgbClr val="990099"/>
                </a:solidFill>
                <a:latin typeface="標楷體" pitchFamily="65" charset="-120"/>
                <a:ea typeface="標楷體" pitchFamily="65" charset="-120"/>
              </a:rPr>
              <a:t>＊</a:t>
            </a:r>
            <a:r>
              <a:rPr lang="en-US" altLang="zh-TW" dirty="0" smtClean="0">
                <a:solidFill>
                  <a:srgbClr val="990099"/>
                </a:solidFill>
                <a:latin typeface="標楷體" pitchFamily="65" charset="-120"/>
                <a:ea typeface="標楷體" pitchFamily="65" charset="-120"/>
              </a:rPr>
              <a:t>[</a:t>
            </a:r>
            <a:r>
              <a:rPr lang="zh-TW" altLang="en-US" dirty="0" smtClean="0">
                <a:solidFill>
                  <a:srgbClr val="990099"/>
                </a:solidFill>
                <a:latin typeface="標楷體" pitchFamily="65" charset="-120"/>
                <a:ea typeface="標楷體" pitchFamily="65" charset="-120"/>
              </a:rPr>
              <a:t>羈押法增訂第二十七條之一條文，業奉總統</a:t>
            </a:r>
            <a:r>
              <a:rPr lang="en-US" altLang="zh-TW" dirty="0" smtClean="0">
                <a:solidFill>
                  <a:srgbClr val="990099"/>
                </a:solidFill>
                <a:latin typeface="標楷體" pitchFamily="65" charset="-120"/>
                <a:ea typeface="標楷體" pitchFamily="65" charset="-120"/>
              </a:rPr>
              <a:t>95</a:t>
            </a:r>
            <a:r>
              <a:rPr lang="zh-TW" altLang="en-US" dirty="0" smtClean="0">
                <a:solidFill>
                  <a:srgbClr val="990099"/>
                </a:solidFill>
                <a:latin typeface="標楷體" pitchFamily="65" charset="-120"/>
                <a:ea typeface="標楷體" pitchFamily="65" charset="-120"/>
              </a:rPr>
              <a:t>年</a:t>
            </a:r>
            <a:r>
              <a:rPr lang="en-US" altLang="zh-TW" dirty="0" smtClean="0">
                <a:solidFill>
                  <a:srgbClr val="990099"/>
                </a:solidFill>
                <a:latin typeface="標楷體" pitchFamily="65" charset="-120"/>
                <a:ea typeface="標楷體" pitchFamily="65" charset="-120"/>
              </a:rPr>
              <a:t>12</a:t>
            </a:r>
            <a:r>
              <a:rPr lang="zh-TW" altLang="en-US" dirty="0" smtClean="0">
                <a:solidFill>
                  <a:srgbClr val="990099"/>
                </a:solidFill>
                <a:latin typeface="標楷體" pitchFamily="65" charset="-120"/>
                <a:ea typeface="標楷體" pitchFamily="65" charset="-120"/>
              </a:rPr>
              <a:t>月</a:t>
            </a:r>
            <a:r>
              <a:rPr lang="en-US" altLang="zh-TW" dirty="0" smtClean="0">
                <a:solidFill>
                  <a:srgbClr val="990099"/>
                </a:solidFill>
                <a:latin typeface="標楷體" pitchFamily="65" charset="-120"/>
                <a:ea typeface="標楷體" pitchFamily="65" charset="-120"/>
              </a:rPr>
              <a:t>27</a:t>
            </a:r>
            <a:r>
              <a:rPr lang="zh-TW" altLang="en-US" dirty="0" smtClean="0">
                <a:solidFill>
                  <a:srgbClr val="990099"/>
                </a:solidFill>
                <a:latin typeface="標楷體" pitchFamily="65" charset="-120"/>
                <a:ea typeface="標楷體" pitchFamily="65" charset="-120"/>
              </a:rPr>
              <a:t>日公布</a:t>
            </a:r>
            <a:r>
              <a:rPr lang="en-US" altLang="zh-TW" dirty="0" smtClean="0">
                <a:solidFill>
                  <a:srgbClr val="990099"/>
                </a:solidFill>
                <a:latin typeface="標楷體" pitchFamily="65" charset="-120"/>
                <a:ea typeface="標楷體" pitchFamily="65" charset="-120"/>
              </a:rPr>
              <a:t>]</a:t>
            </a:r>
            <a:r>
              <a:rPr lang="zh-TW" altLang="en-US" dirty="0" smtClean="0">
                <a:solidFill>
                  <a:srgbClr val="990099"/>
                </a:solidFill>
                <a:latin typeface="標楷體" pitchFamily="65" charset="-120"/>
                <a:ea typeface="標楷體" pitchFamily="65" charset="-120"/>
              </a:rPr>
              <a:t>＊</a:t>
            </a:r>
            <a:r>
              <a:rPr lang="en-US" altLang="zh-TW" dirty="0" smtClean="0">
                <a:solidFill>
                  <a:srgbClr val="990099"/>
                </a:solidFill>
                <a:latin typeface="標楷體" pitchFamily="65" charset="-120"/>
                <a:ea typeface="標楷體" pitchFamily="65" charset="-120"/>
              </a:rPr>
              <a:t>[</a:t>
            </a:r>
            <a:r>
              <a:rPr lang="zh-TW" altLang="en-US" dirty="0" smtClean="0">
                <a:solidFill>
                  <a:srgbClr val="990099"/>
                </a:solidFill>
                <a:latin typeface="標楷體" pitchFamily="65" charset="-120"/>
                <a:ea typeface="標楷體" pitchFamily="65" charset="-120"/>
              </a:rPr>
              <a:t>關於受觀察、勒戒人之留髮問題，請各看守所及少年觀護參考本部</a:t>
            </a:r>
            <a:r>
              <a:rPr lang="en-US" altLang="zh-TW" dirty="0" smtClean="0">
                <a:solidFill>
                  <a:srgbClr val="990099"/>
                </a:solidFill>
                <a:latin typeface="標楷體" pitchFamily="65" charset="-120"/>
                <a:ea typeface="標楷體" pitchFamily="65" charset="-120"/>
              </a:rPr>
              <a:t>75</a:t>
            </a:r>
            <a:r>
              <a:rPr lang="zh-TW" altLang="en-US" dirty="0" smtClean="0">
                <a:solidFill>
                  <a:srgbClr val="990099"/>
                </a:solidFill>
                <a:latin typeface="標楷體" pitchFamily="65" charset="-120"/>
                <a:ea typeface="標楷體" pitchFamily="65" charset="-120"/>
              </a:rPr>
              <a:t>年</a:t>
            </a:r>
            <a:r>
              <a:rPr lang="en-US" altLang="zh-TW" dirty="0" smtClean="0">
                <a:solidFill>
                  <a:srgbClr val="990099"/>
                </a:solidFill>
                <a:latin typeface="標楷體" pitchFamily="65" charset="-120"/>
                <a:ea typeface="標楷體" pitchFamily="65" charset="-120"/>
              </a:rPr>
              <a:t>10</a:t>
            </a:r>
            <a:r>
              <a:rPr lang="zh-TW" altLang="en-US" dirty="0" smtClean="0">
                <a:solidFill>
                  <a:srgbClr val="990099"/>
                </a:solidFill>
                <a:latin typeface="標楷體" pitchFamily="65" charset="-120"/>
                <a:ea typeface="標楷體" pitchFamily="65" charset="-120"/>
              </a:rPr>
              <a:t>月</a:t>
            </a:r>
            <a:r>
              <a:rPr lang="en-US" altLang="zh-TW" dirty="0" smtClean="0">
                <a:solidFill>
                  <a:srgbClr val="990099"/>
                </a:solidFill>
                <a:latin typeface="標楷體" pitchFamily="65" charset="-120"/>
                <a:ea typeface="標楷體" pitchFamily="65" charset="-120"/>
              </a:rPr>
              <a:t>15</a:t>
            </a:r>
            <a:r>
              <a:rPr lang="zh-TW" altLang="en-US" dirty="0" smtClean="0">
                <a:solidFill>
                  <a:srgbClr val="990099"/>
                </a:solidFill>
                <a:latin typeface="標楷體" pitchFamily="65" charset="-120"/>
                <a:ea typeface="標楷體" pitchFamily="65" charset="-120"/>
              </a:rPr>
              <a:t>日</a:t>
            </a:r>
            <a:r>
              <a:rPr lang="en-US" altLang="zh-TW" dirty="0" smtClean="0">
                <a:solidFill>
                  <a:srgbClr val="990099"/>
                </a:solidFill>
                <a:latin typeface="標楷體" pitchFamily="65" charset="-120"/>
                <a:ea typeface="標楷體" pitchFamily="65" charset="-120"/>
              </a:rPr>
              <a:t>75</a:t>
            </a:r>
            <a:r>
              <a:rPr lang="zh-TW" altLang="en-US" dirty="0" smtClean="0">
                <a:solidFill>
                  <a:srgbClr val="990099"/>
                </a:solidFill>
                <a:latin typeface="標楷體" pitchFamily="65" charset="-120"/>
                <a:ea typeface="標楷體" pitchFamily="65" charset="-120"/>
              </a:rPr>
              <a:t>監字第</a:t>
            </a:r>
            <a:r>
              <a:rPr lang="en-US" altLang="zh-TW" dirty="0" smtClean="0">
                <a:solidFill>
                  <a:srgbClr val="990099"/>
                </a:solidFill>
                <a:latin typeface="標楷體" pitchFamily="65" charset="-120"/>
                <a:ea typeface="標楷體" pitchFamily="65" charset="-120"/>
              </a:rPr>
              <a:t>12668</a:t>
            </a:r>
            <a:r>
              <a:rPr lang="zh-TW" altLang="en-US" dirty="0" smtClean="0">
                <a:solidFill>
                  <a:srgbClr val="990099"/>
                </a:solidFill>
                <a:latin typeface="標楷體" pitchFamily="65" charset="-120"/>
                <a:ea typeface="標楷體" pitchFamily="65" charset="-120"/>
              </a:rPr>
              <a:t>號函</a:t>
            </a:r>
            <a:r>
              <a:rPr lang="en-US" altLang="zh-TW" dirty="0" smtClean="0">
                <a:solidFill>
                  <a:srgbClr val="990099"/>
                </a:solidFill>
                <a:latin typeface="標楷體" pitchFamily="65" charset="-120"/>
                <a:ea typeface="標楷體" pitchFamily="65" charset="-120"/>
              </a:rPr>
              <a:t>]</a:t>
            </a:r>
            <a:r>
              <a:rPr lang="zh-TW" altLang="en-US" dirty="0" smtClean="0">
                <a:solidFill>
                  <a:srgbClr val="990099"/>
                </a:solidFill>
                <a:latin typeface="標楷體" pitchFamily="65" charset="-120"/>
                <a:ea typeface="標楷體" pitchFamily="65" charset="-120"/>
              </a:rPr>
              <a:t>＊</a:t>
            </a:r>
            <a:r>
              <a:rPr lang="en-US" altLang="zh-TW" dirty="0" smtClean="0">
                <a:solidFill>
                  <a:srgbClr val="990099"/>
                </a:solidFill>
                <a:latin typeface="標楷體" pitchFamily="65" charset="-120"/>
                <a:ea typeface="標楷體" pitchFamily="65" charset="-120"/>
              </a:rPr>
              <a:t>[</a:t>
            </a:r>
            <a:r>
              <a:rPr lang="zh-TW" altLang="en-US" dirty="0" smtClean="0">
                <a:solidFill>
                  <a:srgbClr val="990099"/>
                </a:solidFill>
                <a:latin typeface="標楷體" pitchFamily="65" charset="-120"/>
                <a:ea typeface="標楷體" pitchFamily="65" charset="-120"/>
              </a:rPr>
              <a:t>檢送本部修正之「法務部所屬矯正機關遴調雜役及服務員注意事項</a:t>
            </a:r>
            <a:r>
              <a:rPr lang="en-US" altLang="zh-TW" dirty="0" smtClean="0">
                <a:solidFill>
                  <a:srgbClr val="990099"/>
                </a:solidFill>
                <a:latin typeface="標楷體" pitchFamily="65" charset="-120"/>
                <a:ea typeface="標楷體" pitchFamily="65" charset="-120"/>
              </a:rPr>
              <a:t>]</a:t>
            </a:r>
            <a:r>
              <a:rPr lang="en-US" altLang="zh-TW" dirty="0" smtClean="0">
                <a:latin typeface="標楷體" pitchFamily="65" charset="-120"/>
                <a:ea typeface="標楷體" pitchFamily="65" charset="-120"/>
              </a:rPr>
              <a:t> </a:t>
            </a:r>
            <a:r>
              <a:rPr lang="en-US" altLang="zh-TW" i="1" dirty="0" smtClean="0">
                <a:solidFill>
                  <a:schemeClr val="accent2">
                    <a:lumMod val="75000"/>
                  </a:schemeClr>
                </a:solidFill>
                <a:latin typeface="標楷體" pitchFamily="65" charset="-120"/>
                <a:ea typeface="標楷體" pitchFamily="65" charset="-120"/>
              </a:rPr>
              <a:t>(</a:t>
            </a:r>
            <a:r>
              <a:rPr lang="zh-TW" altLang="en-US" i="1" dirty="0" smtClean="0">
                <a:solidFill>
                  <a:schemeClr val="accent2">
                    <a:lumMod val="75000"/>
                  </a:schemeClr>
                </a:solidFill>
                <a:latin typeface="標楷體" pitchFamily="65" charset="-120"/>
                <a:ea typeface="標楷體" pitchFamily="65" charset="-120"/>
              </a:rPr>
              <a:t>非著錄各件案由</a:t>
            </a:r>
            <a:r>
              <a:rPr lang="en-US" altLang="zh-TW" i="1" dirty="0" smtClean="0">
                <a:solidFill>
                  <a:schemeClr val="accent2">
                    <a:lumMod val="75000"/>
                  </a:schemeClr>
                </a:solidFill>
                <a:latin typeface="標楷體" pitchFamily="65" charset="-120"/>
                <a:ea typeface="標楷體" pitchFamily="65" charset="-120"/>
              </a:rPr>
              <a:t>)</a:t>
            </a:r>
          </a:p>
          <a:p>
            <a:pPr lvl="1">
              <a:buNone/>
            </a:pPr>
            <a:r>
              <a:rPr lang="zh-TW" altLang="zh-TW" sz="2000" dirty="0" smtClean="0">
                <a:solidFill>
                  <a:srgbClr val="990099"/>
                </a:solidFill>
                <a:latin typeface="標楷體" pitchFamily="65" charset="-120"/>
                <a:ea typeface="標楷體" pitchFamily="65" charset="-120"/>
                <a:sym typeface="Wingdings"/>
              </a:rPr>
              <a:t></a:t>
            </a:r>
            <a:r>
              <a:rPr lang="zh-TW" altLang="en-US" dirty="0" smtClean="0">
                <a:latin typeface="標楷體" pitchFamily="65" charset="-120"/>
                <a:ea typeface="標楷體" pitchFamily="65" charset="-120"/>
              </a:rPr>
              <a:t>案情摘要：</a:t>
            </a:r>
            <a:r>
              <a:rPr lang="zh-TW" altLang="en-US" dirty="0" smtClean="0">
                <a:solidFill>
                  <a:srgbClr val="990099"/>
                </a:solidFill>
                <a:latin typeface="標楷體" pitchFamily="65" charset="-120"/>
                <a:ea typeface="標楷體" pitchFamily="65" charset="-120"/>
              </a:rPr>
              <a:t>臺灣屏東看守所收受法務部函轉羈押法修正條文、關於受觀察與勒戒人之留髮問題處理，以及矯正機關遴調雜役及服務員注意事項等相關事宜。</a:t>
            </a:r>
            <a:r>
              <a:rPr lang="en-US" altLang="zh-TW" i="1" dirty="0" smtClean="0">
                <a:solidFill>
                  <a:schemeClr val="accent2">
                    <a:lumMod val="75000"/>
                  </a:schemeClr>
                </a:solidFill>
                <a:latin typeface="標楷體" pitchFamily="65" charset="-120"/>
                <a:ea typeface="標楷體" pitchFamily="65" charset="-120"/>
              </a:rPr>
              <a:t>(</a:t>
            </a:r>
            <a:r>
              <a:rPr lang="zh-TW" altLang="en-US" i="1" dirty="0" smtClean="0">
                <a:solidFill>
                  <a:schemeClr val="accent2">
                    <a:lumMod val="75000"/>
                  </a:schemeClr>
                </a:solidFill>
                <a:latin typeface="標楷體" pitchFamily="65" charset="-120"/>
                <a:ea typeface="標楷體" pitchFamily="65" charset="-120"/>
              </a:rPr>
              <a:t>歸納本案案情重點</a:t>
            </a:r>
            <a:r>
              <a:rPr lang="en-US" altLang="zh-TW" i="1" dirty="0" smtClean="0">
                <a:solidFill>
                  <a:schemeClr val="accent2">
                    <a:lumMod val="75000"/>
                  </a:schemeClr>
                </a:solidFill>
                <a:latin typeface="標楷體" pitchFamily="65" charset="-120"/>
                <a:ea typeface="標楷體" pitchFamily="65" charset="-120"/>
              </a:rPr>
              <a:t>)</a:t>
            </a:r>
          </a:p>
          <a:p>
            <a:endParaRPr lang="zh-TW"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260648"/>
            <a:ext cx="7467600" cy="1143000"/>
          </a:xfrm>
        </p:spPr>
        <p:txBody>
          <a:bodyPr/>
          <a:lstStyle/>
          <a:p>
            <a:r>
              <a:rPr lang="zh-TW" altLang="en-US" sz="2800" dirty="0" smtClean="0">
                <a:latin typeface="標楷體" pitchFamily="65" charset="-120"/>
                <a:ea typeface="標楷體" pitchFamily="65" charset="-120"/>
              </a:rPr>
              <a:t>案情摘要範例</a:t>
            </a:r>
            <a:endParaRPr lang="zh-TW" altLang="en-US" dirty="0"/>
          </a:p>
        </p:txBody>
      </p:sp>
      <p:sp>
        <p:nvSpPr>
          <p:cNvPr id="3" name="內容版面配置區 2"/>
          <p:cNvSpPr>
            <a:spLocks noGrp="1"/>
          </p:cNvSpPr>
          <p:nvPr>
            <p:ph sz="quarter" idx="1"/>
          </p:nvPr>
        </p:nvSpPr>
        <p:spPr/>
        <p:txBody>
          <a:bodyPr/>
          <a:lstStyle/>
          <a:p>
            <a:r>
              <a:rPr lang="zh-TW" altLang="en-US" dirty="0" smtClean="0">
                <a:solidFill>
                  <a:srgbClr val="0000FF"/>
                </a:solidFill>
                <a:latin typeface="標楷體" pitchFamily="65" charset="-120"/>
                <a:ea typeface="標楷體" pitchFamily="65" charset="-120"/>
              </a:rPr>
              <a:t>案名：電腦採購事項</a:t>
            </a:r>
            <a:endParaRPr lang="en-US" altLang="zh-TW" dirty="0" smtClean="0">
              <a:solidFill>
                <a:srgbClr val="0000FF"/>
              </a:solidFill>
              <a:latin typeface="標楷體" pitchFamily="65" charset="-120"/>
              <a:ea typeface="標楷體" pitchFamily="65" charset="-120"/>
            </a:endParaRPr>
          </a:p>
          <a:p>
            <a:pPr lvl="1">
              <a:buNone/>
            </a:pPr>
            <a:r>
              <a:rPr lang="zh-TW" altLang="zh-TW" sz="2400" dirty="0" smtClean="0">
                <a:solidFill>
                  <a:srgbClr val="990099"/>
                </a:solidFill>
                <a:latin typeface="標楷體" pitchFamily="65" charset="-120"/>
                <a:ea typeface="標楷體" pitchFamily="65" charset="-120"/>
                <a:sym typeface="Wingdings 2"/>
              </a:rPr>
              <a:t></a:t>
            </a:r>
            <a:r>
              <a:rPr lang="zh-TW" altLang="en-US" dirty="0" smtClean="0">
                <a:latin typeface="標楷體" pitchFamily="65" charset="-120"/>
                <a:ea typeface="標楷體" pitchFamily="65" charset="-120"/>
              </a:rPr>
              <a:t>案情摘要：</a:t>
            </a:r>
            <a:r>
              <a:rPr lang="zh-TW" altLang="en-US" dirty="0" smtClean="0">
                <a:solidFill>
                  <a:srgbClr val="990099"/>
                </a:solidFill>
                <a:latin typeface="標楷體" pitchFamily="65" charset="-120"/>
                <a:ea typeface="標楷體" pitchFamily="65" charset="-120"/>
              </a:rPr>
              <a:t>本所採購電腦工作站、</a:t>
            </a:r>
            <a:r>
              <a:rPr lang="en-US" altLang="zh-TW" dirty="0" smtClean="0">
                <a:solidFill>
                  <a:srgbClr val="990099"/>
                </a:solidFill>
                <a:latin typeface="標楷體" pitchFamily="65" charset="-120"/>
                <a:ea typeface="標楷體" pitchFamily="65" charset="-120"/>
              </a:rPr>
              <a:t>IBM</a:t>
            </a:r>
            <a:r>
              <a:rPr lang="zh-TW" altLang="en-US" dirty="0" smtClean="0">
                <a:solidFill>
                  <a:srgbClr val="990099"/>
                </a:solidFill>
                <a:latin typeface="標楷體" pitchFamily="65" charset="-120"/>
                <a:ea typeface="標楷體" pitchFamily="65" charset="-120"/>
              </a:rPr>
              <a:t>電腦主機、筆記型電腦、個人電腦、教學套裝軟體、硬碟、印表機、海洋地震儀、水中感音設備、類比通訊實驗設備、電極偵測儀、超純水設備、液體層析儀、信號放大器、即時差分</a:t>
            </a:r>
            <a:r>
              <a:rPr lang="en-US" altLang="zh-TW" dirty="0" smtClean="0">
                <a:solidFill>
                  <a:srgbClr val="990099"/>
                </a:solidFill>
                <a:latin typeface="標楷體" pitchFamily="65" charset="-120"/>
                <a:ea typeface="標楷體" pitchFamily="65" charset="-120"/>
              </a:rPr>
              <a:t>GPA</a:t>
            </a:r>
            <a:r>
              <a:rPr lang="zh-TW" altLang="en-US" dirty="0" smtClean="0">
                <a:solidFill>
                  <a:srgbClr val="990099"/>
                </a:solidFill>
                <a:latin typeface="標楷體" pitchFamily="65" charset="-120"/>
                <a:ea typeface="標楷體" pitchFamily="65" charset="-120"/>
              </a:rPr>
              <a:t>定位系統</a:t>
            </a:r>
            <a:r>
              <a:rPr lang="en-US" altLang="zh-TW" dirty="0" smtClean="0">
                <a:solidFill>
                  <a:srgbClr val="990099"/>
                </a:solidFill>
                <a:latin typeface="標楷體" pitchFamily="65" charset="-120"/>
                <a:ea typeface="標楷體" pitchFamily="65" charset="-120"/>
              </a:rPr>
              <a:t>…</a:t>
            </a:r>
            <a:r>
              <a:rPr lang="zh-TW" altLang="en-US" dirty="0" smtClean="0">
                <a:solidFill>
                  <a:srgbClr val="990099"/>
                </a:solidFill>
                <a:latin typeface="標楷體" pitchFamily="65" charset="-120"/>
                <a:ea typeface="標楷體" pitchFamily="65" charset="-120"/>
              </a:rPr>
              <a:t>。</a:t>
            </a:r>
            <a:r>
              <a:rPr lang="en-US" altLang="zh-TW" i="1" dirty="0" smtClean="0">
                <a:solidFill>
                  <a:schemeClr val="accent2">
                    <a:lumMod val="75000"/>
                  </a:schemeClr>
                </a:solidFill>
                <a:latin typeface="標楷體" pitchFamily="65" charset="-120"/>
                <a:ea typeface="標楷體" pitchFamily="65" charset="-120"/>
              </a:rPr>
              <a:t>(</a:t>
            </a:r>
            <a:r>
              <a:rPr lang="zh-TW" altLang="en-US" i="1" dirty="0" smtClean="0">
                <a:solidFill>
                  <a:schemeClr val="accent2">
                    <a:lumMod val="75000"/>
                  </a:schemeClr>
                </a:solidFill>
                <a:latin typeface="標楷體" pitchFamily="65" charset="-120"/>
                <a:ea typeface="標楷體" pitchFamily="65" charset="-120"/>
              </a:rPr>
              <a:t>僅羅列各案件採購項目，未歸納案情重點</a:t>
            </a:r>
            <a:r>
              <a:rPr lang="en-US" altLang="zh-TW" i="1" dirty="0" smtClean="0">
                <a:solidFill>
                  <a:schemeClr val="accent2">
                    <a:lumMod val="75000"/>
                  </a:schemeClr>
                </a:solidFill>
                <a:latin typeface="標楷體" pitchFamily="65" charset="-120"/>
                <a:ea typeface="標楷體" pitchFamily="65" charset="-120"/>
              </a:rPr>
              <a:t>)</a:t>
            </a:r>
          </a:p>
          <a:p>
            <a:pPr lvl="1">
              <a:buNone/>
            </a:pPr>
            <a:r>
              <a:rPr lang="zh-TW" altLang="zh-TW" sz="2400" dirty="0" smtClean="0">
                <a:solidFill>
                  <a:srgbClr val="990099"/>
                </a:solidFill>
                <a:latin typeface="標楷體" pitchFamily="65" charset="-120"/>
                <a:ea typeface="標楷體" pitchFamily="65" charset="-120"/>
                <a:sym typeface="Wingdings"/>
              </a:rPr>
              <a:t></a:t>
            </a:r>
            <a:r>
              <a:rPr lang="zh-TW" altLang="en-US" dirty="0" smtClean="0">
                <a:latin typeface="標楷體" pitchFamily="65" charset="-120"/>
                <a:ea typeface="標楷體" pitchFamily="65" charset="-120"/>
              </a:rPr>
              <a:t>案情摘要：</a:t>
            </a:r>
            <a:r>
              <a:rPr lang="zh-TW" altLang="en-US" dirty="0" smtClean="0">
                <a:solidFill>
                  <a:srgbClr val="990099"/>
                </a:solidFill>
                <a:latin typeface="標楷體" pitchFamily="65" charset="-120"/>
                <a:ea typeface="標楷體" pitchFamily="65" charset="-120"/>
              </a:rPr>
              <a:t>本所辦理電腦軟硬體及教學、實驗所需儀器設備等採購之相關案件，包括請購單、決標紀錄、採購契約。</a:t>
            </a:r>
            <a:r>
              <a:rPr lang="en-US" altLang="zh-TW" i="1" dirty="0" smtClean="0">
                <a:solidFill>
                  <a:schemeClr val="accent2">
                    <a:lumMod val="75000"/>
                  </a:schemeClr>
                </a:solidFill>
                <a:latin typeface="標楷體" pitchFamily="65" charset="-120"/>
                <a:ea typeface="標楷體" pitchFamily="65" charset="-120"/>
              </a:rPr>
              <a:t>(</a:t>
            </a:r>
            <a:r>
              <a:rPr lang="zh-TW" altLang="en-US" i="1" dirty="0" smtClean="0">
                <a:solidFill>
                  <a:schemeClr val="accent2">
                    <a:lumMod val="75000"/>
                  </a:schemeClr>
                </a:solidFill>
                <a:latin typeface="標楷體" pitchFamily="65" charset="-120"/>
                <a:ea typeface="標楷體" pitchFamily="65" charset="-120"/>
              </a:rPr>
              <a:t>歸納案情重點及重要文件</a:t>
            </a:r>
            <a:r>
              <a:rPr lang="en-US" altLang="zh-TW" i="1" dirty="0" smtClean="0">
                <a:solidFill>
                  <a:schemeClr val="accent2">
                    <a:lumMod val="75000"/>
                  </a:schemeClr>
                </a:solidFill>
                <a:latin typeface="標楷體" pitchFamily="65" charset="-120"/>
                <a:ea typeface="標楷體" pitchFamily="65" charset="-120"/>
              </a:rPr>
              <a:t>)</a:t>
            </a:r>
          </a:p>
          <a:p>
            <a:pPr lvl="2"/>
            <a:endParaRPr lang="zh-TW" altLang="en-US" dirty="0" smtClean="0">
              <a:solidFill>
                <a:srgbClr val="990099"/>
              </a:solidFill>
            </a:endParaRPr>
          </a:p>
          <a:p>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91880" y="-243408"/>
            <a:ext cx="7467600" cy="1143000"/>
          </a:xfrm>
        </p:spPr>
        <p:txBody>
          <a:bodyPr/>
          <a:lstStyle/>
          <a:p>
            <a:r>
              <a:rPr lang="zh-TW" altLang="en-US" dirty="0" smtClean="0">
                <a:ea typeface="標楷體" pitchFamily="65" charset="-120"/>
              </a:rPr>
              <a:t>檔案管理作業流程</a:t>
            </a:r>
            <a:endParaRPr lang="zh-TW" altLang="en-US" dirty="0"/>
          </a:p>
        </p:txBody>
      </p:sp>
      <p:sp>
        <p:nvSpPr>
          <p:cNvPr id="3" name="內容版面配置區 2"/>
          <p:cNvSpPr>
            <a:spLocks noGrp="1"/>
          </p:cNvSpPr>
          <p:nvPr>
            <p:ph sz="quarter" idx="1"/>
          </p:nvPr>
        </p:nvSpPr>
        <p:spPr/>
        <p:txBody>
          <a:bodyPr/>
          <a:lstStyle/>
          <a:p>
            <a:endParaRPr lang="zh-TW" altLang="en-US" dirty="0" smtClean="0">
              <a:latin typeface="標楷體" pitchFamily="65" charset="-120"/>
              <a:ea typeface="標楷體" pitchFamily="65" charset="-120"/>
            </a:endParaRPr>
          </a:p>
          <a:p>
            <a:pPr algn="ctr"/>
            <a:endParaRPr lang="zh-TW" altLang="en-US" dirty="0">
              <a:latin typeface="標楷體" pitchFamily="65" charset="-120"/>
              <a:ea typeface="標楷體" pitchFamily="65" charset="-120"/>
            </a:endParaRPr>
          </a:p>
        </p:txBody>
      </p:sp>
      <p:sp>
        <p:nvSpPr>
          <p:cNvPr id="4" name="Oval 5"/>
          <p:cNvSpPr>
            <a:spLocks noChangeArrowheads="1"/>
          </p:cNvSpPr>
          <p:nvPr/>
        </p:nvSpPr>
        <p:spPr bwMode="auto">
          <a:xfrm>
            <a:off x="2843213" y="1196975"/>
            <a:ext cx="1584325" cy="719138"/>
          </a:xfrm>
          <a:prstGeom prst="ellipse">
            <a:avLst/>
          </a:prstGeom>
          <a:solidFill>
            <a:srgbClr val="CCECFF"/>
          </a:solidFill>
          <a:ln w="9525">
            <a:solidFill>
              <a:schemeClr val="tx1"/>
            </a:solidFill>
            <a:round/>
            <a:headEnd/>
            <a:tailEnd/>
          </a:ln>
          <a:effectLst/>
        </p:spPr>
        <p:txBody>
          <a:bodyPr wrap="none" anchor="ctr"/>
          <a:lstStyle/>
          <a:p>
            <a:pPr algn="ctr"/>
            <a:r>
              <a:rPr lang="zh-TW" altLang="en-US" b="1" dirty="0">
                <a:latin typeface="標楷體" pitchFamily="65" charset="-120"/>
                <a:ea typeface="標楷體" pitchFamily="65" charset="-120"/>
              </a:rPr>
              <a:t>檔案產生</a:t>
            </a:r>
          </a:p>
          <a:p>
            <a:pPr algn="ct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點收</a:t>
            </a:r>
          </a:p>
        </p:txBody>
      </p:sp>
      <p:sp>
        <p:nvSpPr>
          <p:cNvPr id="6" name="Oval 6"/>
          <p:cNvSpPr>
            <a:spLocks noChangeArrowheads="1"/>
          </p:cNvSpPr>
          <p:nvPr/>
        </p:nvSpPr>
        <p:spPr bwMode="auto">
          <a:xfrm>
            <a:off x="2843213" y="2060575"/>
            <a:ext cx="1584325" cy="719138"/>
          </a:xfrm>
          <a:prstGeom prst="ellipse">
            <a:avLst/>
          </a:prstGeom>
          <a:solidFill>
            <a:srgbClr val="CCECFF"/>
          </a:solidFill>
          <a:ln w="9525">
            <a:solidFill>
              <a:schemeClr val="tx1"/>
            </a:solidFill>
            <a:round/>
            <a:headEnd/>
            <a:tailEnd/>
          </a:ln>
          <a:effectLst/>
        </p:spPr>
        <p:txBody>
          <a:bodyPr wrap="none" anchor="ctr"/>
          <a:lstStyle/>
          <a:p>
            <a:pPr algn="ctr"/>
            <a:r>
              <a:rPr lang="zh-TW" altLang="en-US" b="1" dirty="0">
                <a:latin typeface="標楷體" pitchFamily="65" charset="-120"/>
                <a:ea typeface="標楷體" pitchFamily="65" charset="-120"/>
              </a:rPr>
              <a:t>檔案分編</a:t>
            </a:r>
          </a:p>
          <a:p>
            <a:pPr algn="ct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立案編目</a:t>
            </a:r>
          </a:p>
        </p:txBody>
      </p:sp>
      <p:sp>
        <p:nvSpPr>
          <p:cNvPr id="7" name="Oval 7"/>
          <p:cNvSpPr>
            <a:spLocks noChangeArrowheads="1"/>
          </p:cNvSpPr>
          <p:nvPr/>
        </p:nvSpPr>
        <p:spPr bwMode="auto">
          <a:xfrm>
            <a:off x="2700338" y="2924175"/>
            <a:ext cx="1944687" cy="936625"/>
          </a:xfrm>
          <a:prstGeom prst="ellipse">
            <a:avLst/>
          </a:prstGeom>
          <a:solidFill>
            <a:srgbClr val="CCECFF"/>
          </a:solidFill>
          <a:ln w="9525">
            <a:solidFill>
              <a:schemeClr val="tx1"/>
            </a:solidFill>
            <a:round/>
            <a:headEnd/>
            <a:tailEnd/>
          </a:ln>
          <a:effectLst/>
        </p:spPr>
        <p:txBody>
          <a:bodyPr wrap="none" anchor="ctr"/>
          <a:lstStyle/>
          <a:p>
            <a:pPr algn="ctr"/>
            <a:endParaRPr lang="en-US" altLang="zh-TW" dirty="0">
              <a:latin typeface="標楷體" pitchFamily="65" charset="-120"/>
              <a:ea typeface="標楷體" pitchFamily="65" charset="-120"/>
            </a:endParaRPr>
          </a:p>
          <a:p>
            <a:pPr algn="ctr"/>
            <a:r>
              <a:rPr lang="zh-TW" altLang="en-US" b="1" dirty="0">
                <a:latin typeface="標楷體" pitchFamily="65" charset="-120"/>
                <a:ea typeface="標楷體" pitchFamily="65" charset="-120"/>
              </a:rPr>
              <a:t>檔案整理</a:t>
            </a:r>
          </a:p>
          <a:p>
            <a:pPr algn="ct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立卷</a:t>
            </a:r>
          </a:p>
          <a:p>
            <a:pPr algn="ct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複製儲存</a:t>
            </a:r>
          </a:p>
          <a:p>
            <a:pPr algn="ctr"/>
            <a:endParaRPr lang="en-US" altLang="zh-TW" dirty="0">
              <a:latin typeface="標楷體" pitchFamily="65" charset="-120"/>
              <a:ea typeface="標楷體" pitchFamily="65" charset="-120"/>
            </a:endParaRPr>
          </a:p>
        </p:txBody>
      </p:sp>
      <p:sp>
        <p:nvSpPr>
          <p:cNvPr id="8" name="Oval 8"/>
          <p:cNvSpPr>
            <a:spLocks noChangeArrowheads="1"/>
          </p:cNvSpPr>
          <p:nvPr/>
        </p:nvSpPr>
        <p:spPr bwMode="auto">
          <a:xfrm>
            <a:off x="2268538" y="4005263"/>
            <a:ext cx="2952750" cy="1223962"/>
          </a:xfrm>
          <a:prstGeom prst="ellipse">
            <a:avLst/>
          </a:prstGeom>
          <a:solidFill>
            <a:srgbClr val="CCECFF"/>
          </a:solidFill>
          <a:ln w="9525">
            <a:solidFill>
              <a:schemeClr val="tx1"/>
            </a:solidFill>
            <a:round/>
            <a:headEnd/>
            <a:tailEnd/>
          </a:ln>
          <a:effectLst/>
        </p:spPr>
        <p:txBody>
          <a:bodyPr wrap="none" anchor="ctr"/>
          <a:lstStyle/>
          <a:p>
            <a:pPr algn="ctr"/>
            <a:r>
              <a:rPr lang="zh-TW" altLang="en-US" b="1" dirty="0">
                <a:latin typeface="標楷體" pitchFamily="65" charset="-120"/>
                <a:ea typeface="標楷體" pitchFamily="65" charset="-120"/>
              </a:rPr>
              <a:t>檔案保管與應用</a:t>
            </a:r>
          </a:p>
          <a:p>
            <a:pPr algn="ct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入庫保管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保存修護</a:t>
            </a:r>
          </a:p>
          <a:p>
            <a:pPr algn="ct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庫房安全管理 </a:t>
            </a:r>
          </a:p>
          <a:p>
            <a:pPr algn="ct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檢調 </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應用</a:t>
            </a:r>
          </a:p>
        </p:txBody>
      </p:sp>
      <p:sp>
        <p:nvSpPr>
          <p:cNvPr id="9" name="Oval 9"/>
          <p:cNvSpPr>
            <a:spLocks noChangeArrowheads="1"/>
          </p:cNvSpPr>
          <p:nvPr/>
        </p:nvSpPr>
        <p:spPr bwMode="auto">
          <a:xfrm>
            <a:off x="2339975" y="5373688"/>
            <a:ext cx="2736850" cy="936625"/>
          </a:xfrm>
          <a:prstGeom prst="ellipse">
            <a:avLst/>
          </a:prstGeom>
          <a:solidFill>
            <a:srgbClr val="CCECFF"/>
          </a:solidFill>
          <a:ln w="9525">
            <a:solidFill>
              <a:schemeClr val="tx1"/>
            </a:solidFill>
            <a:round/>
            <a:headEnd/>
            <a:tailEnd/>
          </a:ln>
          <a:effectLst/>
        </p:spPr>
        <p:txBody>
          <a:bodyPr wrap="none" anchor="ctr"/>
          <a:lstStyle/>
          <a:p>
            <a:pPr algn="ctr"/>
            <a:r>
              <a:rPr lang="zh-TW" altLang="en-US" b="1" dirty="0">
                <a:latin typeface="標楷體" pitchFamily="65" charset="-120"/>
                <a:ea typeface="標楷體" pitchFamily="65" charset="-120"/>
              </a:rPr>
              <a:t>鑑定與清理</a:t>
            </a:r>
          </a:p>
          <a:p>
            <a:pPr algn="ct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鑑定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清查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銷毀</a:t>
            </a:r>
          </a:p>
          <a:p>
            <a:pPr algn="ct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移轉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移交</a:t>
            </a:r>
          </a:p>
        </p:txBody>
      </p:sp>
      <p:sp>
        <p:nvSpPr>
          <p:cNvPr id="10" name="AutoShape 39"/>
          <p:cNvSpPr>
            <a:spLocks noChangeArrowheads="1"/>
          </p:cNvSpPr>
          <p:nvPr/>
        </p:nvSpPr>
        <p:spPr bwMode="auto">
          <a:xfrm>
            <a:off x="1692275" y="692150"/>
            <a:ext cx="1295400" cy="504825"/>
          </a:xfrm>
          <a:prstGeom prst="flowChartTerminator">
            <a:avLst/>
          </a:prstGeom>
          <a:solidFill>
            <a:srgbClr val="CCFF99"/>
          </a:solidFill>
          <a:ln w="9525">
            <a:solidFill>
              <a:schemeClr val="tx1"/>
            </a:solidFill>
            <a:miter lim="800000"/>
            <a:headEnd/>
            <a:tailEnd/>
          </a:ln>
          <a:effectLst/>
        </p:spPr>
        <p:txBody>
          <a:bodyPr/>
          <a:lstStyle/>
          <a:p>
            <a:pPr marL="342900" indent="-342900" algn="ctr">
              <a:lnSpc>
                <a:spcPct val="80000"/>
              </a:lnSpc>
              <a:buClr>
                <a:schemeClr val="tx2"/>
              </a:buClr>
              <a:buSzPct val="70000"/>
              <a:buFont typeface="Wingdings" pitchFamily="2" charset="2"/>
              <a:buNone/>
            </a:pPr>
            <a:r>
              <a:rPr lang="zh-TW" altLang="en-US" b="1" dirty="0">
                <a:ea typeface="標楷體" pitchFamily="65" charset="-120"/>
              </a:rPr>
              <a:t>公務紀錄</a:t>
            </a:r>
          </a:p>
        </p:txBody>
      </p:sp>
      <p:sp>
        <p:nvSpPr>
          <p:cNvPr id="11" name="AutoShape 4"/>
          <p:cNvSpPr txBox="1">
            <a:spLocks noChangeArrowheads="1"/>
          </p:cNvSpPr>
          <p:nvPr/>
        </p:nvSpPr>
        <p:spPr>
          <a:xfrm>
            <a:off x="395288" y="692150"/>
            <a:ext cx="1223962" cy="504825"/>
          </a:xfrm>
          <a:prstGeom prst="flowChartTerminator">
            <a:avLst/>
          </a:prstGeom>
          <a:solidFill>
            <a:srgbClr val="CCFF99"/>
          </a:solidFill>
          <a:ln>
            <a:solidFill>
              <a:schemeClr val="tx1"/>
            </a:solidFill>
          </a:ln>
        </p:spPr>
        <p:txBody>
          <a:bodyPr vert="horz">
            <a:normAutofit/>
          </a:bodyPr>
          <a:lstStyle/>
          <a:p>
            <a:pPr marL="274320" marR="0" lvl="0" indent="-274320" algn="ctr" defTabSz="914400" rtl="0" eaLnBrk="1" fontAlgn="auto" latinLnBrk="0" hangingPunct="1">
              <a:lnSpc>
                <a:spcPct val="90000"/>
              </a:lnSpc>
              <a:spcBef>
                <a:spcPct val="0"/>
              </a:spcBef>
              <a:spcAft>
                <a:spcPts val="0"/>
              </a:spcAft>
              <a:buClr>
                <a:schemeClr val="accent1"/>
              </a:buClr>
              <a:buSzPct val="70000"/>
              <a:buFont typeface="Wingdings" pitchFamily="2" charset="2"/>
              <a:buNone/>
              <a:tabLst/>
              <a:defRPr/>
            </a:pPr>
            <a:r>
              <a:rPr kumimoji="0" lang="zh-TW" altLang="en-US" sz="1800" b="1" i="0" u="none" strike="noStrike" kern="1200" cap="none" spc="0" normalizeH="0" baseline="0" noProof="0" smtClean="0">
                <a:ln>
                  <a:noFill/>
                </a:ln>
                <a:solidFill>
                  <a:schemeClr val="tx1"/>
                </a:solidFill>
                <a:effectLst/>
                <a:uLnTx/>
                <a:uFillTx/>
                <a:latin typeface="+mn-lt"/>
                <a:ea typeface="標楷體" pitchFamily="65" charset="-120"/>
                <a:cs typeface="+mn-cs"/>
              </a:rPr>
              <a:t>辦畢案件</a:t>
            </a:r>
            <a:endParaRPr kumimoji="0" lang="zh-TW" altLang="en-US" sz="1800" b="1" i="0" u="none" strike="noStrike" kern="1200" cap="none" spc="0" normalizeH="0" baseline="0" noProof="0">
              <a:ln>
                <a:noFill/>
              </a:ln>
              <a:solidFill>
                <a:schemeClr val="tx1"/>
              </a:solidFill>
              <a:effectLst/>
              <a:uLnTx/>
              <a:uFillTx/>
              <a:latin typeface="+mn-lt"/>
              <a:ea typeface="標楷體" pitchFamily="65" charset="-120"/>
              <a:cs typeface="+mn-cs"/>
            </a:endParaRPr>
          </a:p>
        </p:txBody>
      </p:sp>
      <p:sp>
        <p:nvSpPr>
          <p:cNvPr id="12" name="AutoShape 30"/>
          <p:cNvSpPr>
            <a:spLocks noChangeArrowheads="1"/>
          </p:cNvSpPr>
          <p:nvPr/>
        </p:nvSpPr>
        <p:spPr bwMode="auto">
          <a:xfrm>
            <a:off x="1116013" y="1484313"/>
            <a:ext cx="1008062" cy="433387"/>
          </a:xfrm>
          <a:prstGeom prst="flowChartTerminator">
            <a:avLst/>
          </a:prstGeom>
          <a:solidFill>
            <a:srgbClr val="FFCC99"/>
          </a:solidFill>
          <a:ln w="9525">
            <a:solidFill>
              <a:schemeClr val="tx1"/>
            </a:solidFill>
            <a:miter lim="800000"/>
            <a:headEnd/>
            <a:tailEnd/>
          </a:ln>
          <a:effectLst/>
        </p:spPr>
        <p:txBody>
          <a:bodyPr/>
          <a:lstStyle/>
          <a:p>
            <a:pPr marL="342900" indent="-342900" algn="ctr">
              <a:lnSpc>
                <a:spcPct val="80000"/>
              </a:lnSpc>
              <a:buClr>
                <a:schemeClr val="tx2"/>
              </a:buClr>
              <a:buSzPct val="70000"/>
              <a:buFont typeface="Wingdings" pitchFamily="2" charset="2"/>
              <a:buNone/>
            </a:pPr>
            <a:r>
              <a:rPr lang="zh-TW" altLang="en-US" sz="1900" b="1">
                <a:ea typeface="標楷體" pitchFamily="65" charset="-120"/>
              </a:rPr>
              <a:t>歸檔</a:t>
            </a:r>
          </a:p>
        </p:txBody>
      </p:sp>
      <p:sp>
        <p:nvSpPr>
          <p:cNvPr id="13" name="AutoShape 31"/>
          <p:cNvSpPr>
            <a:spLocks noChangeArrowheads="1"/>
          </p:cNvSpPr>
          <p:nvPr/>
        </p:nvSpPr>
        <p:spPr bwMode="auto">
          <a:xfrm>
            <a:off x="395288" y="2133600"/>
            <a:ext cx="1439862" cy="433388"/>
          </a:xfrm>
          <a:prstGeom prst="flowChartTerminator">
            <a:avLst/>
          </a:prstGeom>
          <a:solidFill>
            <a:srgbClr val="FFCC99"/>
          </a:solidFill>
          <a:ln w="9525">
            <a:solidFill>
              <a:schemeClr val="tx1"/>
            </a:solidFill>
            <a:miter lim="800000"/>
            <a:headEnd/>
            <a:tailEnd/>
          </a:ln>
          <a:effectLst/>
        </p:spPr>
        <p:txBody>
          <a:bodyPr/>
          <a:lstStyle/>
          <a:p>
            <a:pPr marL="342900" indent="-342900" algn="ctr">
              <a:lnSpc>
                <a:spcPct val="80000"/>
              </a:lnSpc>
              <a:buClr>
                <a:schemeClr val="tx2"/>
              </a:buClr>
              <a:buSzPct val="70000"/>
              <a:buFont typeface="Wingdings" pitchFamily="2" charset="2"/>
              <a:buNone/>
            </a:pPr>
            <a:r>
              <a:rPr lang="zh-TW" altLang="en-US" sz="1900" b="1">
                <a:ea typeface="標楷體" pitchFamily="65" charset="-120"/>
              </a:rPr>
              <a:t>延後歸檔</a:t>
            </a:r>
          </a:p>
        </p:txBody>
      </p:sp>
      <p:sp>
        <p:nvSpPr>
          <p:cNvPr id="14" name="AutoShape 10"/>
          <p:cNvSpPr>
            <a:spLocks noChangeArrowheads="1"/>
          </p:cNvSpPr>
          <p:nvPr/>
        </p:nvSpPr>
        <p:spPr bwMode="auto">
          <a:xfrm>
            <a:off x="5724525" y="3213100"/>
            <a:ext cx="1366838" cy="719138"/>
          </a:xfrm>
          <a:prstGeom prst="flowChartPreparation">
            <a:avLst/>
          </a:prstGeom>
          <a:solidFill>
            <a:srgbClr val="FFFF99"/>
          </a:solidFill>
          <a:ln w="9525">
            <a:solidFill>
              <a:schemeClr val="tx1"/>
            </a:solidFill>
            <a:miter lim="800000"/>
            <a:headEnd/>
            <a:tailEnd/>
          </a:ln>
          <a:effectLst/>
        </p:spPr>
        <p:txBody>
          <a:bodyPr wrap="none" anchor="ctr"/>
          <a:lstStyle/>
          <a:p>
            <a:pPr algn="ctr"/>
            <a:r>
              <a:rPr lang="zh-TW" altLang="en-US" b="1">
                <a:ea typeface="標楷體" pitchFamily="65" charset="-120"/>
              </a:rPr>
              <a:t>檔案管理局</a:t>
            </a:r>
          </a:p>
        </p:txBody>
      </p:sp>
      <p:sp>
        <p:nvSpPr>
          <p:cNvPr id="15" name="AutoShape 15"/>
          <p:cNvSpPr>
            <a:spLocks noChangeArrowheads="1"/>
          </p:cNvSpPr>
          <p:nvPr/>
        </p:nvSpPr>
        <p:spPr bwMode="auto">
          <a:xfrm>
            <a:off x="7308304" y="3212976"/>
            <a:ext cx="1366838" cy="719138"/>
          </a:xfrm>
          <a:prstGeom prst="flowChartPreparation">
            <a:avLst/>
          </a:prstGeom>
          <a:solidFill>
            <a:srgbClr val="FFFF99"/>
          </a:solidFill>
          <a:ln w="9525">
            <a:solidFill>
              <a:schemeClr val="tx1"/>
            </a:solidFill>
            <a:miter lim="800000"/>
            <a:headEnd/>
            <a:tailEnd/>
          </a:ln>
          <a:effectLst/>
        </p:spPr>
        <p:txBody>
          <a:bodyPr wrap="none" anchor="ctr"/>
          <a:lstStyle/>
          <a:p>
            <a:pPr algn="ctr"/>
            <a:r>
              <a:rPr lang="zh-TW" altLang="en-US" b="1">
                <a:ea typeface="標楷體" pitchFamily="65" charset="-120"/>
              </a:rPr>
              <a:t>接管機關</a:t>
            </a:r>
          </a:p>
        </p:txBody>
      </p:sp>
      <p:sp>
        <p:nvSpPr>
          <p:cNvPr id="16" name="AutoShape 11"/>
          <p:cNvSpPr>
            <a:spLocks noChangeArrowheads="1"/>
          </p:cNvSpPr>
          <p:nvPr/>
        </p:nvSpPr>
        <p:spPr bwMode="auto">
          <a:xfrm>
            <a:off x="5364163" y="4581525"/>
            <a:ext cx="1008062" cy="504825"/>
          </a:xfrm>
          <a:prstGeom prst="flowChartPreparation">
            <a:avLst/>
          </a:prstGeom>
          <a:solidFill>
            <a:srgbClr val="CCCCFF"/>
          </a:solidFill>
          <a:ln w="9525">
            <a:solidFill>
              <a:schemeClr val="tx1"/>
            </a:solidFill>
            <a:miter lim="800000"/>
            <a:headEnd/>
            <a:tailEnd/>
          </a:ln>
          <a:effectLst/>
        </p:spPr>
        <p:txBody>
          <a:bodyPr wrap="none" anchor="ctr"/>
          <a:lstStyle/>
          <a:p>
            <a:pPr algn="ctr"/>
            <a:r>
              <a:rPr lang="zh-TW" altLang="en-US" b="1">
                <a:ea typeface="標楷體" pitchFamily="65" charset="-120"/>
              </a:rPr>
              <a:t>銷毀</a:t>
            </a:r>
          </a:p>
        </p:txBody>
      </p:sp>
      <p:sp>
        <p:nvSpPr>
          <p:cNvPr id="17" name="AutoShape 12"/>
          <p:cNvSpPr>
            <a:spLocks noChangeArrowheads="1"/>
          </p:cNvSpPr>
          <p:nvPr/>
        </p:nvSpPr>
        <p:spPr bwMode="auto">
          <a:xfrm>
            <a:off x="6588125" y="4581525"/>
            <a:ext cx="1008063" cy="504825"/>
          </a:xfrm>
          <a:prstGeom prst="flowChartPreparation">
            <a:avLst/>
          </a:prstGeom>
          <a:solidFill>
            <a:srgbClr val="CCCCFF"/>
          </a:solidFill>
          <a:ln w="9525">
            <a:solidFill>
              <a:schemeClr val="tx1"/>
            </a:solidFill>
            <a:miter lim="800000"/>
            <a:headEnd/>
            <a:tailEnd/>
          </a:ln>
          <a:effectLst/>
        </p:spPr>
        <p:txBody>
          <a:bodyPr wrap="none" anchor="ctr"/>
          <a:lstStyle/>
          <a:p>
            <a:pPr algn="ctr"/>
            <a:r>
              <a:rPr lang="zh-TW" altLang="en-US" b="1">
                <a:ea typeface="標楷體" pitchFamily="65" charset="-120"/>
              </a:rPr>
              <a:t>移轉</a:t>
            </a:r>
          </a:p>
        </p:txBody>
      </p:sp>
      <p:sp>
        <p:nvSpPr>
          <p:cNvPr id="18" name="AutoShape 13"/>
          <p:cNvSpPr>
            <a:spLocks noChangeArrowheads="1"/>
          </p:cNvSpPr>
          <p:nvPr/>
        </p:nvSpPr>
        <p:spPr bwMode="auto">
          <a:xfrm>
            <a:off x="7812360" y="4581128"/>
            <a:ext cx="1008062" cy="504825"/>
          </a:xfrm>
          <a:prstGeom prst="flowChartPreparation">
            <a:avLst/>
          </a:prstGeom>
          <a:solidFill>
            <a:srgbClr val="CCCCFF"/>
          </a:solidFill>
          <a:ln w="9525">
            <a:solidFill>
              <a:schemeClr val="tx1"/>
            </a:solidFill>
            <a:miter lim="800000"/>
            <a:headEnd/>
            <a:tailEnd/>
          </a:ln>
          <a:effectLst/>
        </p:spPr>
        <p:txBody>
          <a:bodyPr wrap="none" anchor="ctr"/>
          <a:lstStyle/>
          <a:p>
            <a:pPr algn="ctr"/>
            <a:r>
              <a:rPr lang="zh-TW" altLang="en-US" b="1">
                <a:ea typeface="標楷體" pitchFamily="65" charset="-120"/>
              </a:rPr>
              <a:t>移交</a:t>
            </a:r>
          </a:p>
        </p:txBody>
      </p:sp>
      <p:sp>
        <p:nvSpPr>
          <p:cNvPr id="19" name="Line 17"/>
          <p:cNvSpPr>
            <a:spLocks noChangeShapeType="1"/>
          </p:cNvSpPr>
          <p:nvPr/>
        </p:nvSpPr>
        <p:spPr bwMode="auto">
          <a:xfrm flipV="1">
            <a:off x="5076825" y="5805264"/>
            <a:ext cx="3239591" cy="224"/>
          </a:xfrm>
          <a:prstGeom prst="line">
            <a:avLst/>
          </a:prstGeom>
          <a:noFill/>
          <a:ln w="9525">
            <a:solidFill>
              <a:schemeClr val="tx1"/>
            </a:solidFill>
            <a:round/>
            <a:headEnd/>
            <a:tailEnd/>
          </a:ln>
          <a:effectLst/>
        </p:spPr>
        <p:txBody>
          <a:bodyPr/>
          <a:lstStyle/>
          <a:p>
            <a:endParaRPr lang="zh-TW" altLang="en-US"/>
          </a:p>
        </p:txBody>
      </p:sp>
      <p:sp>
        <p:nvSpPr>
          <p:cNvPr id="20" name="Line 18"/>
          <p:cNvSpPr>
            <a:spLocks noChangeShapeType="1"/>
          </p:cNvSpPr>
          <p:nvPr/>
        </p:nvSpPr>
        <p:spPr bwMode="auto">
          <a:xfrm flipV="1">
            <a:off x="8316416" y="5085184"/>
            <a:ext cx="0" cy="720725"/>
          </a:xfrm>
          <a:prstGeom prst="line">
            <a:avLst/>
          </a:prstGeom>
          <a:noFill/>
          <a:ln w="9525">
            <a:solidFill>
              <a:schemeClr val="tx1"/>
            </a:solidFill>
            <a:round/>
            <a:headEnd/>
            <a:tailEnd type="triangle" w="med" len="med"/>
          </a:ln>
          <a:effectLst/>
        </p:spPr>
        <p:txBody>
          <a:bodyPr/>
          <a:lstStyle/>
          <a:p>
            <a:endParaRPr lang="zh-TW" altLang="en-US"/>
          </a:p>
        </p:txBody>
      </p:sp>
      <p:sp>
        <p:nvSpPr>
          <p:cNvPr id="21" name="Line 20"/>
          <p:cNvSpPr>
            <a:spLocks noChangeShapeType="1"/>
          </p:cNvSpPr>
          <p:nvPr/>
        </p:nvSpPr>
        <p:spPr bwMode="auto">
          <a:xfrm flipV="1">
            <a:off x="7092950" y="5084763"/>
            <a:ext cx="0" cy="720725"/>
          </a:xfrm>
          <a:prstGeom prst="line">
            <a:avLst/>
          </a:prstGeom>
          <a:noFill/>
          <a:ln w="9525">
            <a:solidFill>
              <a:schemeClr val="tx1"/>
            </a:solidFill>
            <a:round/>
            <a:headEnd/>
            <a:tailEnd type="triangle" w="med" len="med"/>
          </a:ln>
          <a:effectLst/>
        </p:spPr>
        <p:txBody>
          <a:bodyPr/>
          <a:lstStyle/>
          <a:p>
            <a:endParaRPr lang="zh-TW" altLang="en-US"/>
          </a:p>
        </p:txBody>
      </p:sp>
      <p:sp>
        <p:nvSpPr>
          <p:cNvPr id="22" name="Line 19"/>
          <p:cNvSpPr>
            <a:spLocks noChangeShapeType="1"/>
          </p:cNvSpPr>
          <p:nvPr/>
        </p:nvSpPr>
        <p:spPr bwMode="auto">
          <a:xfrm flipV="1">
            <a:off x="5867400" y="5084763"/>
            <a:ext cx="0" cy="720725"/>
          </a:xfrm>
          <a:prstGeom prst="line">
            <a:avLst/>
          </a:prstGeom>
          <a:noFill/>
          <a:ln w="9525">
            <a:solidFill>
              <a:schemeClr val="tx1"/>
            </a:solidFill>
            <a:round/>
            <a:headEnd/>
            <a:tailEnd type="triangle" w="med" len="med"/>
          </a:ln>
          <a:effectLst/>
        </p:spPr>
        <p:txBody>
          <a:bodyPr/>
          <a:lstStyle/>
          <a:p>
            <a:endParaRPr lang="zh-TW" altLang="en-US"/>
          </a:p>
        </p:txBody>
      </p:sp>
      <p:sp>
        <p:nvSpPr>
          <p:cNvPr id="23" name="Line 23"/>
          <p:cNvSpPr>
            <a:spLocks noChangeShapeType="1"/>
          </p:cNvSpPr>
          <p:nvPr/>
        </p:nvSpPr>
        <p:spPr bwMode="auto">
          <a:xfrm flipH="1" flipV="1">
            <a:off x="8100392" y="3933056"/>
            <a:ext cx="215900" cy="647700"/>
          </a:xfrm>
          <a:prstGeom prst="line">
            <a:avLst/>
          </a:prstGeom>
          <a:noFill/>
          <a:ln w="9525">
            <a:solidFill>
              <a:schemeClr val="tx1"/>
            </a:solidFill>
            <a:round/>
            <a:headEnd/>
            <a:tailEnd type="triangle" w="med" len="med"/>
          </a:ln>
          <a:effectLst/>
        </p:spPr>
        <p:txBody>
          <a:bodyPr/>
          <a:lstStyle/>
          <a:p>
            <a:endParaRPr lang="zh-TW" altLang="en-US"/>
          </a:p>
        </p:txBody>
      </p:sp>
      <p:sp>
        <p:nvSpPr>
          <p:cNvPr id="24" name="Line 22"/>
          <p:cNvSpPr>
            <a:spLocks noChangeShapeType="1"/>
          </p:cNvSpPr>
          <p:nvPr/>
        </p:nvSpPr>
        <p:spPr bwMode="auto">
          <a:xfrm flipH="1" flipV="1">
            <a:off x="6659563" y="3933825"/>
            <a:ext cx="433387" cy="647700"/>
          </a:xfrm>
          <a:prstGeom prst="line">
            <a:avLst/>
          </a:prstGeom>
          <a:noFill/>
          <a:ln w="9525">
            <a:solidFill>
              <a:schemeClr val="tx1"/>
            </a:solidFill>
            <a:round/>
            <a:headEnd/>
            <a:tailEnd type="triangle" w="med" len="med"/>
          </a:ln>
          <a:effectLst/>
        </p:spPr>
        <p:txBody>
          <a:bodyPr/>
          <a:lstStyle/>
          <a:p>
            <a:endParaRPr lang="zh-TW" altLang="en-US"/>
          </a:p>
        </p:txBody>
      </p:sp>
      <p:sp>
        <p:nvSpPr>
          <p:cNvPr id="25" name="Line 21"/>
          <p:cNvSpPr>
            <a:spLocks noChangeShapeType="1"/>
          </p:cNvSpPr>
          <p:nvPr/>
        </p:nvSpPr>
        <p:spPr bwMode="auto">
          <a:xfrm flipV="1">
            <a:off x="5867400" y="3933825"/>
            <a:ext cx="358775" cy="647700"/>
          </a:xfrm>
          <a:prstGeom prst="line">
            <a:avLst/>
          </a:prstGeom>
          <a:noFill/>
          <a:ln w="9525">
            <a:solidFill>
              <a:schemeClr val="tx1"/>
            </a:solidFill>
            <a:round/>
            <a:headEnd type="triangle" w="med" len="med"/>
            <a:tailEnd type="triangle" w="med" len="med"/>
          </a:ln>
          <a:effectLst/>
        </p:spPr>
        <p:txBody>
          <a:bodyPr/>
          <a:lstStyle/>
          <a:p>
            <a:endParaRPr lang="zh-TW" altLang="en-US"/>
          </a:p>
        </p:txBody>
      </p:sp>
      <p:sp>
        <p:nvSpPr>
          <p:cNvPr id="26" name="Line 38"/>
          <p:cNvSpPr>
            <a:spLocks noChangeShapeType="1"/>
          </p:cNvSpPr>
          <p:nvPr/>
        </p:nvSpPr>
        <p:spPr bwMode="auto">
          <a:xfrm flipV="1">
            <a:off x="1835150" y="1700213"/>
            <a:ext cx="1081088" cy="649287"/>
          </a:xfrm>
          <a:prstGeom prst="line">
            <a:avLst/>
          </a:prstGeom>
          <a:noFill/>
          <a:ln w="9525">
            <a:solidFill>
              <a:schemeClr val="tx1"/>
            </a:solidFill>
            <a:round/>
            <a:headEnd/>
            <a:tailEnd type="triangle" w="med" len="med"/>
          </a:ln>
          <a:effectLst/>
        </p:spPr>
        <p:txBody>
          <a:bodyPr/>
          <a:lstStyle/>
          <a:p>
            <a:endParaRPr lang="zh-TW" altLang="en-US"/>
          </a:p>
        </p:txBody>
      </p:sp>
      <p:sp>
        <p:nvSpPr>
          <p:cNvPr id="27" name="Line 37"/>
          <p:cNvSpPr>
            <a:spLocks noChangeShapeType="1"/>
          </p:cNvSpPr>
          <p:nvPr/>
        </p:nvSpPr>
        <p:spPr bwMode="auto">
          <a:xfrm>
            <a:off x="2124075" y="1628775"/>
            <a:ext cx="719138" cy="0"/>
          </a:xfrm>
          <a:prstGeom prst="line">
            <a:avLst/>
          </a:prstGeom>
          <a:noFill/>
          <a:ln w="9525">
            <a:solidFill>
              <a:schemeClr val="tx1"/>
            </a:solidFill>
            <a:round/>
            <a:headEnd/>
            <a:tailEnd type="triangle" w="med" len="med"/>
          </a:ln>
          <a:effectLst/>
        </p:spPr>
        <p:txBody>
          <a:bodyPr/>
          <a:lstStyle/>
          <a:p>
            <a:endParaRPr lang="zh-TW" altLang="en-US"/>
          </a:p>
        </p:txBody>
      </p:sp>
      <p:sp>
        <p:nvSpPr>
          <p:cNvPr id="28" name="Line 40"/>
          <p:cNvSpPr>
            <a:spLocks noChangeShapeType="1"/>
          </p:cNvSpPr>
          <p:nvPr/>
        </p:nvSpPr>
        <p:spPr bwMode="auto">
          <a:xfrm>
            <a:off x="1835150" y="1196975"/>
            <a:ext cx="0" cy="287338"/>
          </a:xfrm>
          <a:prstGeom prst="line">
            <a:avLst/>
          </a:prstGeom>
          <a:noFill/>
          <a:ln w="9525">
            <a:solidFill>
              <a:schemeClr val="tx1"/>
            </a:solidFill>
            <a:round/>
            <a:headEnd/>
            <a:tailEnd type="triangle" w="med" len="med"/>
          </a:ln>
          <a:effectLst/>
        </p:spPr>
        <p:txBody>
          <a:bodyPr/>
          <a:lstStyle/>
          <a:p>
            <a:endParaRPr lang="zh-TW" altLang="en-US"/>
          </a:p>
        </p:txBody>
      </p:sp>
      <p:sp>
        <p:nvSpPr>
          <p:cNvPr id="29" name="Line 32"/>
          <p:cNvSpPr>
            <a:spLocks noChangeShapeType="1"/>
          </p:cNvSpPr>
          <p:nvPr/>
        </p:nvSpPr>
        <p:spPr bwMode="auto">
          <a:xfrm>
            <a:off x="1331913" y="1196975"/>
            <a:ext cx="0" cy="287338"/>
          </a:xfrm>
          <a:prstGeom prst="line">
            <a:avLst/>
          </a:prstGeom>
          <a:noFill/>
          <a:ln w="9525">
            <a:solidFill>
              <a:schemeClr val="tx1"/>
            </a:solidFill>
            <a:round/>
            <a:headEnd/>
            <a:tailEnd type="triangle" w="med" len="med"/>
          </a:ln>
          <a:effectLst/>
        </p:spPr>
        <p:txBody>
          <a:bodyPr/>
          <a:lstStyle/>
          <a:p>
            <a:endParaRPr lang="zh-TW" altLang="en-US"/>
          </a:p>
        </p:txBody>
      </p:sp>
      <p:sp>
        <p:nvSpPr>
          <p:cNvPr id="30" name="Line 33"/>
          <p:cNvSpPr>
            <a:spLocks noChangeShapeType="1"/>
          </p:cNvSpPr>
          <p:nvPr/>
        </p:nvSpPr>
        <p:spPr bwMode="auto">
          <a:xfrm>
            <a:off x="1043608" y="1196752"/>
            <a:ext cx="0" cy="936625"/>
          </a:xfrm>
          <a:prstGeom prst="line">
            <a:avLst/>
          </a:prstGeom>
          <a:noFill/>
          <a:ln w="9525">
            <a:solidFill>
              <a:schemeClr val="tx1"/>
            </a:solidFill>
            <a:round/>
            <a:headEnd/>
            <a:tailEnd type="triangle" w="med" len="med"/>
          </a:ln>
          <a:effectLst/>
        </p:spPr>
        <p:txBody>
          <a:bodyPr/>
          <a:lstStyle/>
          <a:p>
            <a:endParaRPr lang="zh-TW" altLang="en-US"/>
          </a:p>
        </p:txBody>
      </p:sp>
      <p:sp>
        <p:nvSpPr>
          <p:cNvPr id="32" name="Line 27"/>
          <p:cNvSpPr>
            <a:spLocks noChangeShapeType="1"/>
          </p:cNvSpPr>
          <p:nvPr/>
        </p:nvSpPr>
        <p:spPr bwMode="auto">
          <a:xfrm>
            <a:off x="3635375" y="2781300"/>
            <a:ext cx="0" cy="142875"/>
          </a:xfrm>
          <a:prstGeom prst="line">
            <a:avLst/>
          </a:prstGeom>
          <a:noFill/>
          <a:ln w="9525">
            <a:solidFill>
              <a:schemeClr val="tx1"/>
            </a:solidFill>
            <a:round/>
            <a:headEnd/>
            <a:tailEnd type="triangle" w="med" len="med"/>
          </a:ln>
          <a:effectLst/>
        </p:spPr>
        <p:txBody>
          <a:bodyPr/>
          <a:lstStyle/>
          <a:p>
            <a:endParaRPr lang="zh-TW" altLang="en-US"/>
          </a:p>
        </p:txBody>
      </p:sp>
      <p:sp>
        <p:nvSpPr>
          <p:cNvPr id="33" name="Line 25"/>
          <p:cNvSpPr>
            <a:spLocks noChangeShapeType="1"/>
          </p:cNvSpPr>
          <p:nvPr/>
        </p:nvSpPr>
        <p:spPr bwMode="auto">
          <a:xfrm>
            <a:off x="3708400" y="3860800"/>
            <a:ext cx="0" cy="144463"/>
          </a:xfrm>
          <a:prstGeom prst="line">
            <a:avLst/>
          </a:prstGeom>
          <a:noFill/>
          <a:ln w="9525">
            <a:solidFill>
              <a:schemeClr val="tx1"/>
            </a:solidFill>
            <a:round/>
            <a:headEnd/>
            <a:tailEnd type="triangle" w="med" len="med"/>
          </a:ln>
          <a:effectLst/>
        </p:spPr>
        <p:txBody>
          <a:bodyPr/>
          <a:lstStyle/>
          <a:p>
            <a:endParaRPr lang="zh-TW" altLang="en-US"/>
          </a:p>
        </p:txBody>
      </p:sp>
      <p:sp>
        <p:nvSpPr>
          <p:cNvPr id="34" name="Line 24"/>
          <p:cNvSpPr>
            <a:spLocks noChangeShapeType="1"/>
          </p:cNvSpPr>
          <p:nvPr/>
        </p:nvSpPr>
        <p:spPr bwMode="auto">
          <a:xfrm>
            <a:off x="3708400" y="5229225"/>
            <a:ext cx="0" cy="144463"/>
          </a:xfrm>
          <a:prstGeom prst="line">
            <a:avLst/>
          </a:prstGeom>
          <a:noFill/>
          <a:ln w="9525">
            <a:solidFill>
              <a:schemeClr val="tx1"/>
            </a:solidFill>
            <a:round/>
            <a:headEnd/>
            <a:tailEnd type="triangle" w="med" len="med"/>
          </a:ln>
          <a:effectLst/>
        </p:spPr>
        <p:txBody>
          <a:bodyPr/>
          <a:lstStyle/>
          <a:p>
            <a:endParaRPr lang="zh-TW" altLang="en-US"/>
          </a:p>
        </p:txBody>
      </p:sp>
      <p:cxnSp>
        <p:nvCxnSpPr>
          <p:cNvPr id="36" name="直線接點 35"/>
          <p:cNvCxnSpPr>
            <a:stCxn id="6" idx="6"/>
          </p:cNvCxnSpPr>
          <p:nvPr/>
        </p:nvCxnSpPr>
        <p:spPr>
          <a:xfrm>
            <a:off x="4427538" y="2420144"/>
            <a:ext cx="1944662" cy="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6372200" y="2420888"/>
            <a:ext cx="0"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5076056" y="1988840"/>
            <a:ext cx="1107996"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目錄查詢</a:t>
            </a:r>
            <a:endParaRPr lang="zh-TW" altLang="en-US" dirty="0">
              <a:latin typeface="標楷體" pitchFamily="65" charset="-120"/>
              <a:ea typeface="標楷體" pitchFamily="65" charset="-120"/>
            </a:endParaRPr>
          </a:p>
        </p:txBody>
      </p:sp>
      <p:sp>
        <p:nvSpPr>
          <p:cNvPr id="42" name="文字方塊 41"/>
          <p:cNvSpPr txBox="1"/>
          <p:nvPr/>
        </p:nvSpPr>
        <p:spPr>
          <a:xfrm>
            <a:off x="5364088" y="5877272"/>
            <a:ext cx="1107996"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定期保存</a:t>
            </a:r>
            <a:endParaRPr lang="zh-TW" altLang="en-US" dirty="0">
              <a:latin typeface="標楷體" pitchFamily="65" charset="-120"/>
              <a:ea typeface="標楷體" pitchFamily="65" charset="-120"/>
            </a:endParaRPr>
          </a:p>
        </p:txBody>
      </p:sp>
      <p:sp>
        <p:nvSpPr>
          <p:cNvPr id="43" name="文字方塊 42"/>
          <p:cNvSpPr txBox="1"/>
          <p:nvPr/>
        </p:nvSpPr>
        <p:spPr>
          <a:xfrm>
            <a:off x="6588224" y="5877272"/>
            <a:ext cx="1107996" cy="369332"/>
          </a:xfrm>
          <a:prstGeom prst="rect">
            <a:avLst/>
          </a:prstGeom>
          <a:noFill/>
        </p:spPr>
        <p:txBody>
          <a:bodyPr wrap="none" rtlCol="0">
            <a:spAutoFit/>
          </a:bodyPr>
          <a:lstStyle/>
          <a:p>
            <a:r>
              <a:rPr lang="zh-TW" altLang="en-US" dirty="0" smtClean="0">
                <a:latin typeface="標楷體" pitchFamily="65" charset="-120"/>
                <a:ea typeface="標楷體" pitchFamily="65" charset="-120"/>
              </a:rPr>
              <a:t>永久保存</a:t>
            </a:r>
            <a:endParaRPr lang="zh-TW" altLang="en-US" dirty="0">
              <a:latin typeface="標楷體" pitchFamily="65" charset="-120"/>
              <a:ea typeface="標楷體" pitchFamily="65" charset="-120"/>
            </a:endParaRPr>
          </a:p>
        </p:txBody>
      </p:sp>
      <p:sp>
        <p:nvSpPr>
          <p:cNvPr id="44" name="Line 27"/>
          <p:cNvSpPr>
            <a:spLocks noChangeShapeType="1"/>
          </p:cNvSpPr>
          <p:nvPr/>
        </p:nvSpPr>
        <p:spPr bwMode="auto">
          <a:xfrm>
            <a:off x="3635896" y="1916832"/>
            <a:ext cx="0" cy="142875"/>
          </a:xfrm>
          <a:prstGeom prst="line">
            <a:avLst/>
          </a:prstGeom>
          <a:noFill/>
          <a:ln w="9525">
            <a:solidFill>
              <a:schemeClr val="tx1"/>
            </a:solidFill>
            <a:round/>
            <a:headEnd/>
            <a:tailEnd type="triangle" w="med" len="med"/>
          </a:ln>
          <a:effectLst/>
        </p:spPr>
        <p:txBody>
          <a:bodyPr/>
          <a:lstStyle/>
          <a:p>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548680"/>
            <a:ext cx="7467600" cy="1143000"/>
          </a:xfrm>
        </p:spPr>
        <p:txBody>
          <a:bodyPr/>
          <a:lstStyle/>
          <a:p>
            <a:r>
              <a:rPr lang="zh-TW" altLang="zh-TW" sz="3600" dirty="0" smtClean="0">
                <a:latin typeface="標楷體" pitchFamily="65" charset="-120"/>
                <a:ea typeface="標楷體" pitchFamily="65" charset="-120"/>
              </a:rPr>
              <a:t>主題項</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539552" y="1700808"/>
            <a:ext cx="7704856" cy="4873752"/>
          </a:xfrm>
        </p:spPr>
        <p:txBody>
          <a:bodyPr/>
          <a:lstStyle/>
          <a:p>
            <a:r>
              <a:rPr lang="zh-TW" altLang="zh-TW" dirty="0" smtClean="0">
                <a:latin typeface="標楷體" pitchFamily="65" charset="-120"/>
                <a:ea typeface="標楷體" pitchFamily="65" charset="-120"/>
              </a:rPr>
              <a:t>依檔案內容，擇取足以表達檔案主題之關鍵詞彙著錄，提供檔案資訊檢索多重途徑</a:t>
            </a:r>
          </a:p>
          <a:p>
            <a:r>
              <a:rPr lang="zh-TW" altLang="zh-TW" dirty="0" smtClean="0">
                <a:latin typeface="標楷體" pitchFamily="65" charset="-120"/>
                <a:ea typeface="標楷體" pitchFamily="65" charset="-120"/>
              </a:rPr>
              <a:t>揭示檔案內容主題之深度、專指性及準確度，影響檔案資訊之檢索率、精確率及檔案未來之應用</a:t>
            </a:r>
          </a:p>
          <a:p>
            <a:r>
              <a:rPr lang="zh-TW" altLang="zh-TW" dirty="0" smtClean="0">
                <a:latin typeface="標楷體" pitchFamily="65" charset="-120"/>
                <a:ea typeface="標楷體" pitchFamily="65" charset="-120"/>
              </a:rPr>
              <a:t>主題項之詞彙應具涵蓋性，非就各案件內容逐一賦予 </a:t>
            </a:r>
          </a:p>
          <a:p>
            <a:r>
              <a:rPr lang="zh-TW" altLang="zh-TW" dirty="0" smtClean="0">
                <a:latin typeface="標楷體" pitchFamily="65" charset="-120"/>
                <a:ea typeface="標楷體" pitchFamily="65" charset="-120"/>
              </a:rPr>
              <a:t>檔案之主題事項、人名、機關(構)、團體、地點或地名、時間、行政施政知識分類號</a:t>
            </a:r>
          </a:p>
          <a:p>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404664"/>
            <a:ext cx="7467600" cy="1143000"/>
          </a:xfrm>
        </p:spPr>
        <p:txBody>
          <a:bodyPr/>
          <a:lstStyle/>
          <a:p>
            <a:r>
              <a:rPr lang="zh-TW" altLang="zh-TW" sz="3600" dirty="0" smtClean="0">
                <a:latin typeface="標楷體" pitchFamily="65" charset="-120"/>
                <a:ea typeface="標楷體" pitchFamily="65" charset="-120"/>
              </a:rPr>
              <a:t>主題項範例</a:t>
            </a:r>
            <a:r>
              <a:rPr lang="zh-TW" altLang="zh-TW" dirty="0" smtClean="0"/>
              <a:t/>
            </a:r>
            <a:br>
              <a:rPr lang="zh-TW" altLang="zh-TW" dirty="0" smtClean="0"/>
            </a:br>
            <a:endParaRPr lang="zh-TW" altLang="en-US" dirty="0"/>
          </a:p>
        </p:txBody>
      </p:sp>
      <p:sp>
        <p:nvSpPr>
          <p:cNvPr id="3" name="內容版面配置區 2"/>
          <p:cNvSpPr>
            <a:spLocks noGrp="1"/>
          </p:cNvSpPr>
          <p:nvPr>
            <p:ph sz="quarter" idx="1"/>
          </p:nvPr>
        </p:nvSpPr>
        <p:spPr>
          <a:xfrm>
            <a:off x="1187624" y="1628800"/>
            <a:ext cx="7467600" cy="4873752"/>
          </a:xfrm>
        </p:spPr>
        <p:txBody>
          <a:bodyPr/>
          <a:lstStyle/>
          <a:p>
            <a:r>
              <a:rPr lang="zh-TW" altLang="zh-TW" dirty="0" smtClean="0">
                <a:latin typeface="標楷體" pitchFamily="65" charset="-120"/>
                <a:ea typeface="標楷體" pitchFamily="65" charset="-120"/>
              </a:rPr>
              <a:t>主題</a:t>
            </a:r>
          </a:p>
          <a:p>
            <a:pPr lvl="1"/>
            <a:r>
              <a:rPr lang="zh-TW" altLang="zh-TW" dirty="0" smtClean="0">
                <a:solidFill>
                  <a:srgbClr val="0000FF"/>
                </a:solidFill>
                <a:latin typeface="標楷體" pitchFamily="65" charset="-120"/>
                <a:ea typeface="標楷體" pitchFamily="65" charset="-120"/>
              </a:rPr>
              <a:t>案名：辦公處所管理</a:t>
            </a:r>
          </a:p>
          <a:p>
            <a:pPr lvl="1"/>
            <a:r>
              <a:rPr lang="zh-TW" altLang="zh-TW" dirty="0" smtClean="0">
                <a:solidFill>
                  <a:srgbClr val="990099"/>
                </a:solidFill>
                <a:latin typeface="標楷體" pitchFamily="65" charset="-120"/>
                <a:ea typeface="標楷體" pitchFamily="65" charset="-120"/>
              </a:rPr>
              <a:t>主題：事/</a:t>
            </a:r>
            <a:r>
              <a:rPr lang="en-US" altLang="zh-TW" dirty="0" err="1" smtClean="0">
                <a:solidFill>
                  <a:srgbClr val="990099"/>
                </a:solidFill>
                <a:latin typeface="標楷體" pitchFamily="65" charset="-120"/>
                <a:ea typeface="標楷體" pitchFamily="65" charset="-120"/>
              </a:rPr>
              <a:t>節約能源,事</a:t>
            </a:r>
            <a:r>
              <a:rPr lang="en-US" altLang="zh-TW" dirty="0" smtClean="0">
                <a:solidFill>
                  <a:srgbClr val="990099"/>
                </a:solidFill>
                <a:latin typeface="標楷體" pitchFamily="65" charset="-120"/>
                <a:ea typeface="標楷體" pitchFamily="65" charset="-120"/>
              </a:rPr>
              <a:t>/</a:t>
            </a:r>
            <a:r>
              <a:rPr lang="en-US" altLang="zh-TW" dirty="0" err="1" smtClean="0">
                <a:solidFill>
                  <a:srgbClr val="990099"/>
                </a:solidFill>
                <a:latin typeface="標楷體" pitchFamily="65" charset="-120"/>
                <a:ea typeface="標楷體" pitchFamily="65" charset="-120"/>
              </a:rPr>
              <a:t>清潔美化</a:t>
            </a:r>
            <a:endParaRPr lang="zh-TW" altLang="zh-TW" dirty="0" smtClean="0">
              <a:solidFill>
                <a:srgbClr val="990099"/>
              </a:solidFill>
              <a:latin typeface="標楷體" pitchFamily="65" charset="-120"/>
              <a:ea typeface="標楷體" pitchFamily="65" charset="-120"/>
            </a:endParaRPr>
          </a:p>
          <a:p>
            <a:r>
              <a:rPr lang="zh-TW" altLang="zh-TW" dirty="0" smtClean="0">
                <a:latin typeface="標楷體" pitchFamily="65" charset="-120"/>
                <a:ea typeface="標楷體" pitchFamily="65" charset="-120"/>
              </a:rPr>
              <a:t>主題、機關團體</a:t>
            </a:r>
          </a:p>
          <a:p>
            <a:pPr lvl="1"/>
            <a:r>
              <a:rPr lang="zh-TW" altLang="zh-TW" dirty="0" smtClean="0">
                <a:solidFill>
                  <a:srgbClr val="0000FF"/>
                </a:solidFill>
                <a:latin typeface="標楷體" pitchFamily="65" charset="-120"/>
                <a:ea typeface="標楷體" pitchFamily="65" charset="-120"/>
              </a:rPr>
              <a:t>案名：中華民國刑法修正案</a:t>
            </a:r>
          </a:p>
          <a:p>
            <a:pPr lvl="1"/>
            <a:r>
              <a:rPr lang="zh-TW" altLang="zh-TW" dirty="0" smtClean="0">
                <a:solidFill>
                  <a:srgbClr val="990099"/>
                </a:solidFill>
                <a:latin typeface="標楷體" pitchFamily="65" charset="-120"/>
                <a:ea typeface="標楷體" pitchFamily="65" charset="-120"/>
              </a:rPr>
              <a:t>主題：人/法務部</a:t>
            </a:r>
          </a:p>
          <a:p>
            <a:pPr lvl="1">
              <a:buNone/>
            </a:pPr>
            <a:r>
              <a:rPr lang="en-US" altLang="zh-TW" dirty="0" smtClean="0">
                <a:solidFill>
                  <a:srgbClr val="990099"/>
                </a:solidFill>
                <a:latin typeface="標楷體" pitchFamily="65" charset="-120"/>
                <a:ea typeface="標楷體" pitchFamily="65" charset="-120"/>
              </a:rPr>
              <a:t>    </a:t>
            </a:r>
            <a:r>
              <a:rPr lang="zh-TW" altLang="zh-TW" dirty="0" smtClean="0">
                <a:solidFill>
                  <a:srgbClr val="990099"/>
                </a:solidFill>
                <a:latin typeface="標楷體" pitchFamily="65" charset="-120"/>
                <a:ea typeface="標楷體" pitchFamily="65" charset="-120"/>
              </a:rPr>
              <a:t>　　事/刑法,事/法律修正</a:t>
            </a:r>
            <a:endParaRPr lang="en-US" altLang="zh-TW" dirty="0" smtClean="0">
              <a:solidFill>
                <a:srgbClr val="990099"/>
              </a:solidFill>
              <a:latin typeface="標楷體" pitchFamily="65" charset="-120"/>
              <a:ea typeface="標楷體" pitchFamily="65" charset="-120"/>
            </a:endParaRPr>
          </a:p>
          <a:p>
            <a:r>
              <a:rPr lang="zh-TW" altLang="zh-TW" dirty="0" smtClean="0">
                <a:latin typeface="標楷體" pitchFamily="65" charset="-120"/>
                <a:ea typeface="標楷體" pitchFamily="65" charset="-120"/>
              </a:rPr>
              <a:t>主題、地點</a:t>
            </a:r>
          </a:p>
          <a:p>
            <a:pPr lvl="1"/>
            <a:r>
              <a:rPr lang="zh-TW" altLang="zh-TW" dirty="0" smtClean="0">
                <a:solidFill>
                  <a:srgbClr val="0000FF"/>
                </a:solidFill>
                <a:latin typeface="標楷體" pitchFamily="65" charset="-120"/>
                <a:ea typeface="標楷體" pitchFamily="65" charset="-120"/>
              </a:rPr>
              <a:t>案名：調解業務</a:t>
            </a:r>
          </a:p>
          <a:p>
            <a:pPr lvl="1"/>
            <a:r>
              <a:rPr lang="zh-TW" altLang="zh-TW" dirty="0" smtClean="0">
                <a:solidFill>
                  <a:srgbClr val="990099"/>
                </a:solidFill>
                <a:latin typeface="標楷體" pitchFamily="65" charset="-120"/>
                <a:ea typeface="標楷體" pitchFamily="65" charset="-120"/>
              </a:rPr>
              <a:t>主題：事/調解,地/萬丹鄉,地/屏東市</a:t>
            </a:r>
          </a:p>
          <a:p>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latin typeface="標楷體" pitchFamily="65" charset="-120"/>
                <a:ea typeface="標楷體" pitchFamily="65" charset="-120"/>
              </a:rPr>
              <a:t>案卷層級編目範例</a:t>
            </a:r>
            <a:endParaRPr lang="zh-TW" altLang="en-US" dirty="0"/>
          </a:p>
        </p:txBody>
      </p:sp>
      <p:sp>
        <p:nvSpPr>
          <p:cNvPr id="3" name="內容版面配置區 2"/>
          <p:cNvSpPr>
            <a:spLocks noGrp="1"/>
          </p:cNvSpPr>
          <p:nvPr>
            <p:ph sz="quarter" idx="1"/>
          </p:nvPr>
        </p:nvSpPr>
        <p:spPr/>
        <p:txBody>
          <a:bodyPr/>
          <a:lstStyle/>
          <a:p>
            <a:r>
              <a:rPr lang="zh-TW" altLang="zh-TW" dirty="0" smtClean="0">
                <a:solidFill>
                  <a:srgbClr val="0000FF"/>
                </a:solidFill>
                <a:latin typeface="標楷體" pitchFamily="65" charset="-120"/>
                <a:ea typeface="標楷體" pitchFamily="65" charset="-120"/>
              </a:rPr>
              <a:t>案名：愛滋病收容人防治案</a:t>
            </a:r>
          </a:p>
          <a:p>
            <a:pPr lvl="1"/>
            <a:r>
              <a:rPr lang="zh-TW" altLang="zh-TW" dirty="0" smtClean="0">
                <a:latin typeface="標楷體" pitchFamily="65" charset="-120"/>
                <a:ea typeface="標楷體" pitchFamily="65" charset="-120"/>
              </a:rPr>
              <a:t>案情摘要：</a:t>
            </a:r>
            <a:r>
              <a:rPr lang="zh-TW" altLang="zh-TW" dirty="0" smtClean="0">
                <a:solidFill>
                  <a:srgbClr val="990099"/>
                </a:solidFill>
                <a:latin typeface="標楷體" pitchFamily="65" charset="-120"/>
                <a:ea typeface="標楷體" pitchFamily="65" charset="-120"/>
              </a:rPr>
              <a:t>法務部</a:t>
            </a:r>
            <a:r>
              <a:rPr lang="zh-TW" altLang="en-US" dirty="0" smtClean="0">
                <a:solidFill>
                  <a:srgbClr val="990099"/>
                </a:solidFill>
                <a:latin typeface="標楷體" pitchFamily="65" charset="-120"/>
                <a:ea typeface="標楷體" pitchFamily="65" charset="-120"/>
              </a:rPr>
              <a:t>矯正</a:t>
            </a:r>
            <a:r>
              <a:rPr lang="zh-TW" altLang="zh-TW" dirty="0" smtClean="0">
                <a:solidFill>
                  <a:srgbClr val="990099"/>
                </a:solidFill>
                <a:latin typeface="標楷體" pitchFamily="65" charset="-120"/>
                <a:ea typeface="標楷體" pitchFamily="65" charset="-120"/>
              </a:rPr>
              <a:t>署函知所屬有關愛滋病之防治宣導、慰勉愛滋病管教同仁、防治成果，及所屬矯正機關陳報愛滋病收容人之收治處遇以及其他機關辦理愛滋病防治或醫療相關會議。本案另含法務部</a:t>
            </a:r>
            <a:r>
              <a:rPr lang="zh-TW" altLang="en-US" dirty="0" smtClean="0">
                <a:solidFill>
                  <a:srgbClr val="990099"/>
                </a:solidFill>
                <a:latin typeface="標楷體" pitchFamily="65" charset="-120"/>
                <a:ea typeface="標楷體" pitchFamily="65" charset="-120"/>
              </a:rPr>
              <a:t>矯正</a:t>
            </a:r>
            <a:r>
              <a:rPr lang="zh-TW" altLang="zh-TW" dirty="0" smtClean="0">
                <a:solidFill>
                  <a:srgbClr val="990099"/>
                </a:solidFill>
                <a:latin typeface="標楷體" pitchFamily="65" charset="-120"/>
                <a:ea typeface="標楷體" pitchFamily="65" charset="-120"/>
              </a:rPr>
              <a:t>署辦理愛滋病被告分區集中收容評估相關案件。 </a:t>
            </a:r>
          </a:p>
          <a:p>
            <a:pPr lvl="1"/>
            <a:r>
              <a:rPr lang="zh-TW" altLang="zh-TW" dirty="0" smtClean="0">
                <a:latin typeface="標楷體" pitchFamily="65" charset="-120"/>
                <a:ea typeface="標楷體" pitchFamily="65" charset="-120"/>
              </a:rPr>
              <a:t>檔案產生機關：</a:t>
            </a:r>
            <a:r>
              <a:rPr lang="zh-TW" altLang="zh-TW" dirty="0" smtClean="0">
                <a:solidFill>
                  <a:srgbClr val="990099"/>
                </a:solidFill>
                <a:latin typeface="標楷體" pitchFamily="65" charset="-120"/>
                <a:ea typeface="標楷體" pitchFamily="65" charset="-120"/>
              </a:rPr>
              <a:t>法務部</a:t>
            </a:r>
            <a:r>
              <a:rPr lang="zh-TW" altLang="en-US" dirty="0" smtClean="0">
                <a:solidFill>
                  <a:srgbClr val="990099"/>
                </a:solidFill>
                <a:latin typeface="標楷體" pitchFamily="65" charset="-120"/>
                <a:ea typeface="標楷體" pitchFamily="65" charset="-120"/>
              </a:rPr>
              <a:t>矯正</a:t>
            </a:r>
            <a:r>
              <a:rPr lang="zh-TW" altLang="zh-TW" dirty="0" smtClean="0">
                <a:solidFill>
                  <a:srgbClr val="990099"/>
                </a:solidFill>
                <a:latin typeface="標楷體" pitchFamily="65" charset="-120"/>
                <a:ea typeface="標楷體" pitchFamily="65" charset="-120"/>
              </a:rPr>
              <a:t>署</a:t>
            </a:r>
          </a:p>
          <a:p>
            <a:pPr lvl="1"/>
            <a:r>
              <a:rPr lang="zh-TW" altLang="zh-TW" dirty="0" smtClean="0">
                <a:latin typeface="標楷體" pitchFamily="65" charset="-120"/>
                <a:ea typeface="標楷體" pitchFamily="65" charset="-120"/>
              </a:rPr>
              <a:t>主題項：</a:t>
            </a:r>
            <a:r>
              <a:rPr lang="zh-TW" altLang="zh-TW" dirty="0" smtClean="0">
                <a:solidFill>
                  <a:srgbClr val="990099"/>
                </a:solidFill>
                <a:latin typeface="標楷體" pitchFamily="65" charset="-120"/>
                <a:ea typeface="標楷體" pitchFamily="65" charset="-120"/>
              </a:rPr>
              <a:t>人/收容人</a:t>
            </a:r>
            <a:endParaRPr lang="en-US" altLang="zh-TW" dirty="0" smtClean="0">
              <a:solidFill>
                <a:srgbClr val="990099"/>
              </a:solidFill>
              <a:latin typeface="標楷體" pitchFamily="65" charset="-120"/>
              <a:ea typeface="標楷體" pitchFamily="65" charset="-120"/>
            </a:endParaRPr>
          </a:p>
          <a:p>
            <a:pPr lvl="1">
              <a:buNone/>
            </a:pPr>
            <a:r>
              <a:rPr lang="en-US" altLang="zh-TW" dirty="0" smtClean="0">
                <a:solidFill>
                  <a:srgbClr val="990099"/>
                </a:solidFill>
                <a:latin typeface="標楷體" pitchFamily="65" charset="-120"/>
                <a:ea typeface="標楷體" pitchFamily="65" charset="-120"/>
              </a:rPr>
              <a:t>          事/</a:t>
            </a:r>
            <a:r>
              <a:rPr lang="zh-TW" altLang="zh-TW" dirty="0" smtClean="0">
                <a:solidFill>
                  <a:srgbClr val="990099"/>
                </a:solidFill>
                <a:latin typeface="標楷體" pitchFamily="65" charset="-120"/>
                <a:ea typeface="標楷體" pitchFamily="65" charset="-120"/>
              </a:rPr>
              <a:t>愛滋病防治</a:t>
            </a:r>
          </a:p>
          <a:p>
            <a:pPr lvl="1">
              <a:buNone/>
            </a:pPr>
            <a:r>
              <a:rPr lang="zh-TW" altLang="zh-TW" dirty="0" smtClean="0">
                <a:solidFill>
                  <a:srgbClr val="0070C0"/>
                </a:solidFill>
                <a:latin typeface="標楷體" pitchFamily="65" charset="-120"/>
                <a:ea typeface="標楷體" pitchFamily="65" charset="-120"/>
              </a:rPr>
              <a:t>（如無相關法令定有保密義務或侵害個人隱私之虞者，於主題項著錄當事人姓名、機構或團體名稱）</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67544" y="260648"/>
            <a:ext cx="7992888" cy="6408712"/>
          </a:xfrm>
        </p:spPr>
        <p:txBody>
          <a:bodyPr>
            <a:normAutofit fontScale="62500" lnSpcReduction="20000"/>
          </a:bodyPr>
          <a:lstStyle/>
          <a:p>
            <a:pPr>
              <a:buNone/>
            </a:pPr>
            <a:r>
              <a:rPr lang="zh-TW" altLang="en-US" sz="2600" dirty="0" smtClean="0">
                <a:latin typeface="標楷體" pitchFamily="65" charset="-120"/>
                <a:ea typeface="標楷體" pitchFamily="65" charset="-120"/>
              </a:rPr>
              <a:t>   </a:t>
            </a:r>
            <a:r>
              <a:rPr lang="zh-TW" altLang="zh-TW" sz="3200" dirty="0" smtClean="0">
                <a:solidFill>
                  <a:srgbClr val="C00000"/>
                </a:solidFill>
                <a:latin typeface="標楷體" pitchFamily="65" charset="-120"/>
                <a:ea typeface="標楷體" pitchFamily="65" charset="-120"/>
              </a:rPr>
              <a:t>案卷層級編目例</a:t>
            </a:r>
            <a:r>
              <a:rPr lang="zh-TW" altLang="en-US" sz="3200" dirty="0" smtClean="0">
                <a:solidFill>
                  <a:srgbClr val="C00000"/>
                </a:solidFill>
                <a:latin typeface="標楷體" pitchFamily="65" charset="-120"/>
                <a:ea typeface="標楷體" pitchFamily="65" charset="-120"/>
              </a:rPr>
              <a:t>示</a:t>
            </a:r>
            <a:endParaRPr lang="en-US" altLang="zh-TW" sz="3200" dirty="0" smtClean="0">
              <a:solidFill>
                <a:srgbClr val="C00000"/>
              </a:solidFill>
              <a:latin typeface="標楷體" pitchFamily="65" charset="-120"/>
              <a:ea typeface="標楷體" pitchFamily="65" charset="-120"/>
            </a:endParaRPr>
          </a:p>
          <a:p>
            <a:pPr>
              <a:buNone/>
            </a:pPr>
            <a:endParaRPr lang="en-US" altLang="zh-TW" sz="2600" dirty="0" smtClean="0">
              <a:latin typeface="標楷體" pitchFamily="65" charset="-120"/>
              <a:ea typeface="標楷體" pitchFamily="65" charset="-120"/>
            </a:endParaRPr>
          </a:p>
          <a:p>
            <a:pPr>
              <a:buNone/>
            </a:pPr>
            <a:r>
              <a:rPr lang="zh-TW" altLang="zh-TW" sz="2700" dirty="0" smtClean="0">
                <a:latin typeface="標楷體" pitchFamily="65" charset="-120"/>
                <a:ea typeface="標楷體" pitchFamily="65" charset="-120"/>
              </a:rPr>
              <a:t>年度號/分類號/案次號：</a:t>
            </a:r>
            <a:r>
              <a:rPr lang="zh-TW" altLang="zh-TW" sz="2700" dirty="0" smtClean="0">
                <a:solidFill>
                  <a:srgbClr val="0000FF"/>
                </a:solidFill>
                <a:latin typeface="標楷體" pitchFamily="65" charset="-120"/>
                <a:ea typeface="標楷體" pitchFamily="65" charset="-120"/>
              </a:rPr>
              <a:t>90/713.6/1</a:t>
            </a:r>
          </a:p>
          <a:p>
            <a:pPr>
              <a:buNone/>
            </a:pPr>
            <a:r>
              <a:rPr lang="zh-TW" altLang="zh-TW" sz="2700" dirty="0" smtClean="0">
                <a:latin typeface="標楷體" pitchFamily="65" charset="-120"/>
                <a:ea typeface="標楷體" pitchFamily="65" charset="-120"/>
              </a:rPr>
              <a:t>案    名：</a:t>
            </a:r>
            <a:r>
              <a:rPr lang="zh-TW" altLang="zh-TW" sz="2700" dirty="0" smtClean="0">
                <a:solidFill>
                  <a:srgbClr val="0000FF"/>
                </a:solidFill>
                <a:latin typeface="標楷體" pitchFamily="65" charset="-120"/>
                <a:ea typeface="標楷體" pitchFamily="65" charset="-120"/>
              </a:rPr>
              <a:t>本府所屬機關、各鄉鎮市權責劃分及分層負責</a:t>
            </a:r>
          </a:p>
          <a:p>
            <a:pPr>
              <a:buNone/>
            </a:pPr>
            <a:r>
              <a:rPr lang="zh-TW" altLang="zh-TW" sz="2700" dirty="0" smtClean="0">
                <a:latin typeface="標楷體" pitchFamily="65" charset="-120"/>
                <a:ea typeface="標楷體" pitchFamily="65" charset="-120"/>
              </a:rPr>
              <a:t>並列案名：</a:t>
            </a:r>
          </a:p>
          <a:p>
            <a:pPr>
              <a:buNone/>
            </a:pPr>
            <a:r>
              <a:rPr lang="zh-TW" altLang="zh-TW" sz="2700" dirty="0" smtClean="0">
                <a:latin typeface="標楷體" pitchFamily="65" charset="-120"/>
                <a:ea typeface="標楷體" pitchFamily="65" charset="-120"/>
              </a:rPr>
              <a:t>其他案名：</a:t>
            </a:r>
          </a:p>
          <a:p>
            <a:pPr>
              <a:buNone/>
            </a:pPr>
            <a:r>
              <a:rPr lang="zh-TW" altLang="zh-TW" sz="2700" dirty="0" smtClean="0">
                <a:latin typeface="標楷體" pitchFamily="65" charset="-120"/>
                <a:ea typeface="標楷體" pitchFamily="65" charset="-120"/>
              </a:rPr>
              <a:t>可參照之有關案卷：</a:t>
            </a:r>
          </a:p>
          <a:p>
            <a:pPr>
              <a:buNone/>
            </a:pPr>
            <a:r>
              <a:rPr lang="zh-TW" altLang="zh-TW" sz="2700" dirty="0" smtClean="0">
                <a:latin typeface="標楷體" pitchFamily="65" charset="-120"/>
                <a:ea typeface="標楷體" pitchFamily="65" charset="-120"/>
              </a:rPr>
              <a:t>案情摘要：</a:t>
            </a:r>
            <a:r>
              <a:rPr lang="zh-TW" altLang="zh-TW" sz="2700" dirty="0" smtClean="0">
                <a:solidFill>
                  <a:srgbClr val="0000FF"/>
                </a:solidFill>
                <a:latin typeface="標楷體" pitchFamily="65" charset="-120"/>
                <a:ea typeface="標楷體" pitchFamily="65" charset="-120"/>
              </a:rPr>
              <a:t>宜蘭縣政府核復90年度所屬機關及各鄉鎮市公所報送之分層負責明細表。</a:t>
            </a:r>
          </a:p>
          <a:p>
            <a:pPr>
              <a:buNone/>
            </a:pPr>
            <a:r>
              <a:rPr lang="zh-TW" altLang="zh-TW" sz="2700" dirty="0" smtClean="0">
                <a:latin typeface="標楷體" pitchFamily="65" charset="-120"/>
                <a:ea typeface="標楷體" pitchFamily="65" charset="-120"/>
              </a:rPr>
              <a:t>檔案產生及管有機關：</a:t>
            </a:r>
            <a:r>
              <a:rPr lang="zh-TW" altLang="zh-TW" sz="2700" dirty="0" smtClean="0">
                <a:solidFill>
                  <a:srgbClr val="0000FF"/>
                </a:solidFill>
                <a:latin typeface="標楷體" pitchFamily="65" charset="-120"/>
                <a:ea typeface="標楷體" pitchFamily="65" charset="-120"/>
              </a:rPr>
              <a:t>宜蘭縣政府</a:t>
            </a:r>
          </a:p>
          <a:p>
            <a:pPr>
              <a:buNone/>
            </a:pPr>
            <a:r>
              <a:rPr lang="zh-TW" altLang="zh-TW" sz="2700" dirty="0" smtClean="0">
                <a:latin typeface="標楷體" pitchFamily="65" charset="-120"/>
                <a:ea typeface="標楷體" pitchFamily="65" charset="-120"/>
              </a:rPr>
              <a:t>有關機關： </a:t>
            </a:r>
          </a:p>
          <a:p>
            <a:pPr>
              <a:buNone/>
            </a:pPr>
            <a:r>
              <a:rPr lang="zh-TW" altLang="zh-TW" sz="2700" dirty="0" smtClean="0">
                <a:latin typeface="標楷體" pitchFamily="65" charset="-120"/>
                <a:ea typeface="標楷體" pitchFamily="65" charset="-120"/>
              </a:rPr>
              <a:t>密    等：</a:t>
            </a:r>
            <a:r>
              <a:rPr lang="zh-TW" altLang="zh-TW" sz="2700" dirty="0" smtClean="0">
                <a:solidFill>
                  <a:srgbClr val="0000FF"/>
                </a:solidFill>
                <a:latin typeface="標楷體" pitchFamily="65" charset="-120"/>
                <a:ea typeface="標楷體" pitchFamily="65" charset="-120"/>
              </a:rPr>
              <a:t>普通</a:t>
            </a:r>
          </a:p>
          <a:p>
            <a:pPr>
              <a:buNone/>
            </a:pPr>
            <a:r>
              <a:rPr lang="zh-TW" altLang="zh-TW" sz="2700" dirty="0" smtClean="0">
                <a:latin typeface="標楷體" pitchFamily="65" charset="-120"/>
                <a:ea typeface="標楷體" pitchFamily="65" charset="-120"/>
              </a:rPr>
              <a:t>保存年限：</a:t>
            </a:r>
            <a:r>
              <a:rPr lang="zh-TW" altLang="zh-TW" sz="2700" dirty="0" smtClean="0">
                <a:solidFill>
                  <a:srgbClr val="0000FF"/>
                </a:solidFill>
                <a:latin typeface="標楷體" pitchFamily="65" charset="-120"/>
                <a:ea typeface="標楷體" pitchFamily="65" charset="-120"/>
              </a:rPr>
              <a:t>10</a:t>
            </a:r>
          </a:p>
          <a:p>
            <a:pPr>
              <a:buNone/>
            </a:pPr>
            <a:r>
              <a:rPr lang="zh-TW" altLang="zh-TW" sz="2700" dirty="0" smtClean="0">
                <a:latin typeface="標楷體" pitchFamily="65" charset="-120"/>
                <a:ea typeface="標楷體" pitchFamily="65" charset="-120"/>
              </a:rPr>
              <a:t>案卷內文件起訖日期：</a:t>
            </a:r>
            <a:r>
              <a:rPr lang="zh-TW" altLang="zh-TW" sz="2700" dirty="0" smtClean="0">
                <a:solidFill>
                  <a:srgbClr val="0000FF"/>
                </a:solidFill>
                <a:latin typeface="標楷體" pitchFamily="65" charset="-120"/>
                <a:ea typeface="標楷體" pitchFamily="65" charset="-120"/>
              </a:rPr>
              <a:t>0900119~0901217</a:t>
            </a:r>
          </a:p>
          <a:p>
            <a:pPr>
              <a:buNone/>
            </a:pPr>
            <a:r>
              <a:rPr lang="zh-TW" altLang="zh-TW" sz="2700" dirty="0" smtClean="0">
                <a:latin typeface="標楷體" pitchFamily="65" charset="-120"/>
                <a:ea typeface="標楷體" pitchFamily="65" charset="-120"/>
              </a:rPr>
              <a:t>應用限制：</a:t>
            </a:r>
            <a:r>
              <a:rPr lang="zh-TW" altLang="zh-TW" sz="2700" dirty="0" smtClean="0">
                <a:solidFill>
                  <a:srgbClr val="0000FF"/>
                </a:solidFill>
                <a:latin typeface="標楷體" pitchFamily="65" charset="-120"/>
                <a:ea typeface="標楷體" pitchFamily="65" charset="-120"/>
              </a:rPr>
              <a:t>開放 </a:t>
            </a:r>
          </a:p>
          <a:p>
            <a:pPr>
              <a:buNone/>
            </a:pPr>
            <a:r>
              <a:rPr lang="zh-TW" altLang="zh-TW" sz="2700" dirty="0" smtClean="0">
                <a:latin typeface="標楷體" pitchFamily="65" charset="-120"/>
                <a:ea typeface="標楷體" pitchFamily="65" charset="-120"/>
              </a:rPr>
              <a:t>應用註記：</a:t>
            </a:r>
          </a:p>
          <a:p>
            <a:pPr>
              <a:buNone/>
            </a:pPr>
            <a:r>
              <a:rPr lang="zh-TW" altLang="zh-TW" sz="2700" dirty="0" smtClean="0">
                <a:latin typeface="標楷體" pitchFamily="65" charset="-120"/>
                <a:ea typeface="標楷體" pitchFamily="65" charset="-120"/>
              </a:rPr>
              <a:t>複製限制：</a:t>
            </a:r>
          </a:p>
          <a:p>
            <a:pPr>
              <a:buNone/>
            </a:pPr>
            <a:r>
              <a:rPr lang="zh-TW" altLang="zh-TW" sz="2700" dirty="0" smtClean="0">
                <a:latin typeface="標楷體" pitchFamily="65" charset="-120"/>
                <a:ea typeface="標楷體" pitchFamily="65" charset="-120"/>
              </a:rPr>
              <a:t>媒體型式：</a:t>
            </a:r>
            <a:r>
              <a:rPr lang="zh-TW" altLang="zh-TW" sz="2700" dirty="0" smtClean="0">
                <a:solidFill>
                  <a:srgbClr val="0000FF"/>
                </a:solidFill>
                <a:latin typeface="標楷體" pitchFamily="65" charset="-120"/>
                <a:ea typeface="標楷體" pitchFamily="65" charset="-120"/>
              </a:rPr>
              <a:t>紙本</a:t>
            </a:r>
          </a:p>
          <a:p>
            <a:pPr>
              <a:buNone/>
            </a:pPr>
            <a:r>
              <a:rPr lang="zh-TW" altLang="zh-TW" sz="2700" dirty="0" smtClean="0">
                <a:latin typeface="標楷體" pitchFamily="65" charset="-120"/>
                <a:ea typeface="標楷體" pitchFamily="65" charset="-120"/>
              </a:rPr>
              <a:t>檔案數量：</a:t>
            </a:r>
            <a:r>
              <a:rPr lang="zh-TW" altLang="zh-TW" sz="2700" dirty="0" smtClean="0">
                <a:solidFill>
                  <a:srgbClr val="0000FF"/>
                </a:solidFill>
                <a:latin typeface="標楷體" pitchFamily="65" charset="-120"/>
                <a:ea typeface="標楷體" pitchFamily="65" charset="-120"/>
              </a:rPr>
              <a:t>1卷11件</a:t>
            </a:r>
          </a:p>
          <a:p>
            <a:pPr>
              <a:buNone/>
            </a:pPr>
            <a:r>
              <a:rPr lang="zh-TW" altLang="zh-TW" sz="2700" dirty="0" smtClean="0">
                <a:latin typeface="標楷體" pitchFamily="65" charset="-120"/>
                <a:ea typeface="標楷體" pitchFamily="65" charset="-120"/>
              </a:rPr>
              <a:t>外觀細節：</a:t>
            </a:r>
          </a:p>
          <a:p>
            <a:pPr>
              <a:buNone/>
            </a:pPr>
            <a:r>
              <a:rPr lang="zh-TW" altLang="zh-TW" sz="2700" dirty="0" smtClean="0">
                <a:latin typeface="標楷體" pitchFamily="65" charset="-120"/>
                <a:ea typeface="標楷體" pitchFamily="65" charset="-120"/>
              </a:rPr>
              <a:t>其他編號：</a:t>
            </a:r>
          </a:p>
          <a:p>
            <a:pPr>
              <a:buNone/>
            </a:pPr>
            <a:r>
              <a:rPr lang="zh-TW" altLang="zh-TW" sz="2700" dirty="0" smtClean="0">
                <a:latin typeface="標楷體" pitchFamily="65" charset="-120"/>
                <a:ea typeface="標楷體" pitchFamily="65" charset="-120"/>
              </a:rPr>
              <a:t>主 題 項：</a:t>
            </a:r>
            <a:r>
              <a:rPr lang="zh-TW" altLang="zh-TW" sz="2700" dirty="0" smtClean="0">
                <a:solidFill>
                  <a:srgbClr val="0000FF"/>
                </a:solidFill>
                <a:latin typeface="標楷體" pitchFamily="65" charset="-120"/>
                <a:ea typeface="標楷體" pitchFamily="65" charset="-120"/>
              </a:rPr>
              <a:t>分層負責、權責劃分</a:t>
            </a:r>
          </a:p>
          <a:p>
            <a:pPr>
              <a:buNone/>
            </a:pPr>
            <a:r>
              <a:rPr lang="zh-TW" altLang="zh-TW" sz="2700" dirty="0" smtClean="0">
                <a:latin typeface="標楷體" pitchFamily="65" charset="-120"/>
                <a:ea typeface="標楷體" pitchFamily="65" charset="-120"/>
              </a:rPr>
              <a:t>附 註 項：</a:t>
            </a:r>
          </a:p>
          <a:p>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43808" y="260648"/>
            <a:ext cx="7467600" cy="1143000"/>
          </a:xfrm>
        </p:spPr>
        <p:txBody>
          <a:bodyPr/>
          <a:lstStyle/>
          <a:p>
            <a:r>
              <a:rPr lang="zh-TW" altLang="en-US" sz="3200" dirty="0" smtClean="0">
                <a:latin typeface="標楷體" pitchFamily="65" charset="-120"/>
                <a:ea typeface="標楷體" pitchFamily="65" charset="-120"/>
              </a:rPr>
              <a:t>考評</a:t>
            </a:r>
            <a:r>
              <a:rPr lang="zh-TW" altLang="en-US" dirty="0" smtClean="0">
                <a:latin typeface="標楷體" pitchFamily="65" charset="-120"/>
                <a:ea typeface="標楷體" pitchFamily="65" charset="-120"/>
              </a:rPr>
              <a:t>常見問題與建議</a:t>
            </a:r>
            <a:endParaRPr lang="zh-TW" altLang="en-US" dirty="0">
              <a:latin typeface="標楷體" pitchFamily="65" charset="-120"/>
              <a:ea typeface="標楷體" pitchFamily="65" charset="-120"/>
            </a:endParaRPr>
          </a:p>
        </p:txBody>
      </p:sp>
      <p:sp>
        <p:nvSpPr>
          <p:cNvPr id="3" name="內容版面配置區 2"/>
          <p:cNvSpPr>
            <a:spLocks noGrp="1"/>
          </p:cNvSpPr>
          <p:nvPr>
            <p:ph sz="quarter" idx="1"/>
          </p:nvPr>
        </p:nvSpPr>
        <p:spPr>
          <a:xfrm>
            <a:off x="755576" y="1628800"/>
            <a:ext cx="7920880" cy="4873752"/>
          </a:xfrm>
        </p:spPr>
        <p:txBody>
          <a:bodyPr>
            <a:normAutofit/>
          </a:bodyPr>
          <a:lstStyle/>
          <a:p>
            <a:r>
              <a:rPr lang="zh-TW" altLang="en-US" dirty="0" smtClean="0">
                <a:latin typeface="標楷體" pitchFamily="65" charset="-120"/>
                <a:ea typeface="標楷體" pitchFamily="65" charset="-120"/>
              </a:rPr>
              <a:t>內部簽陳未歸檔</a:t>
            </a:r>
            <a:endParaRPr lang="en-US" altLang="zh-TW" dirty="0" smtClean="0">
              <a:latin typeface="標楷體" pitchFamily="65" charset="-120"/>
              <a:ea typeface="標楷體" pitchFamily="65" charset="-120"/>
            </a:endParaRPr>
          </a:p>
          <a:p>
            <a:pPr lvl="1"/>
            <a:r>
              <a:rPr lang="zh-TW" altLang="en-US" dirty="0" smtClean="0">
                <a:solidFill>
                  <a:srgbClr val="0000FF"/>
                </a:solidFill>
                <a:latin typeface="標楷體" pitchFamily="65" charset="-120"/>
                <a:ea typeface="標楷體" pitchFamily="65" charset="-120"/>
              </a:rPr>
              <a:t>主管會報紀錄</a:t>
            </a:r>
            <a:endParaRPr lang="en-US" altLang="zh-TW" dirty="0" smtClean="0">
              <a:solidFill>
                <a:srgbClr val="0000FF"/>
              </a:solidFill>
              <a:latin typeface="標楷體" pitchFamily="65" charset="-120"/>
              <a:ea typeface="標楷體" pitchFamily="65" charset="-120"/>
            </a:endParaRPr>
          </a:p>
          <a:p>
            <a:pPr lvl="1"/>
            <a:r>
              <a:rPr lang="zh-TW" altLang="en-US" dirty="0" smtClean="0">
                <a:solidFill>
                  <a:srgbClr val="0000FF"/>
                </a:solidFill>
                <a:latin typeface="標楷體" pitchFamily="65" charset="-120"/>
                <a:ea typeface="標楷體" pitchFamily="65" charset="-120"/>
              </a:rPr>
              <a:t>採購文件</a:t>
            </a:r>
            <a:endParaRPr lang="en-US" altLang="zh-TW" dirty="0" smtClean="0">
              <a:solidFill>
                <a:srgbClr val="0000FF"/>
              </a:solidFill>
              <a:latin typeface="標楷體" pitchFamily="65" charset="-120"/>
              <a:ea typeface="標楷體" pitchFamily="65" charset="-120"/>
            </a:endParaRPr>
          </a:p>
          <a:p>
            <a:r>
              <a:rPr lang="zh-TW" altLang="en-US" dirty="0" smtClean="0">
                <a:latin typeface="標楷體" pitchFamily="65" charset="-120"/>
                <a:ea typeface="標楷體" pitchFamily="65" charset="-120"/>
              </a:rPr>
              <a:t>關聯性案件未併案處理</a:t>
            </a:r>
            <a:endParaRPr lang="en-US" altLang="zh-TW" dirty="0" smtClean="0">
              <a:latin typeface="標楷體" pitchFamily="65" charset="-120"/>
              <a:ea typeface="標楷體" pitchFamily="65" charset="-120"/>
            </a:endParaRPr>
          </a:p>
          <a:p>
            <a:pPr lvl="1"/>
            <a:r>
              <a:rPr lang="zh-TW" altLang="zh-TW" dirty="0" smtClean="0">
                <a:solidFill>
                  <a:srgbClr val="0000FF"/>
                </a:solidFill>
                <a:latin typeface="標楷體" pitchFamily="65" charset="-120"/>
                <a:ea typeface="標楷體" pitchFamily="65" charset="-120"/>
              </a:rPr>
              <a:t>同</a:t>
            </a:r>
            <a:r>
              <a:rPr lang="en-US" altLang="zh-TW" dirty="0" smtClean="0">
                <a:solidFill>
                  <a:srgbClr val="0000FF"/>
                </a:solidFill>
                <a:latin typeface="標楷體" pitchFamily="65" charset="-120"/>
                <a:ea typeface="標楷體" pitchFamily="65" charset="-120"/>
              </a:rPr>
              <a:t>1</a:t>
            </a:r>
            <a:r>
              <a:rPr lang="zh-TW" altLang="zh-TW" dirty="0" smtClean="0">
                <a:solidFill>
                  <a:srgbClr val="0000FF"/>
                </a:solidFill>
                <a:latin typeface="標楷體" pitchFamily="65" charset="-120"/>
                <a:ea typeface="標楷體" pitchFamily="65" charset="-120"/>
              </a:rPr>
              <a:t>案</a:t>
            </a:r>
            <a:r>
              <a:rPr lang="zh-TW" altLang="en-US" dirty="0" smtClean="0">
                <a:solidFill>
                  <a:srgbClr val="0000FF"/>
                </a:solidFill>
                <a:latin typeface="標楷體" pitchFamily="65" charset="-120"/>
                <a:ea typeface="標楷體" pitchFamily="65" charset="-120"/>
              </a:rPr>
              <a:t>由</a:t>
            </a:r>
            <a:r>
              <a:rPr lang="zh-TW" altLang="zh-TW" dirty="0" smtClean="0">
                <a:solidFill>
                  <a:srgbClr val="0000FF"/>
                </a:solidFill>
                <a:latin typeface="標楷體" pitchFamily="65" charset="-120"/>
                <a:ea typeface="標楷體" pitchFamily="65" charset="-120"/>
              </a:rPr>
              <a:t>之開會通知與後續會議紀錄及相關資料</a:t>
            </a:r>
            <a:r>
              <a:rPr lang="zh-TW" altLang="en-US" dirty="0" smtClean="0">
                <a:solidFill>
                  <a:srgbClr val="0000FF"/>
                </a:solidFill>
                <a:latin typeface="標楷體" pitchFamily="65" charset="-120"/>
                <a:ea typeface="標楷體" pitchFamily="65" charset="-120"/>
              </a:rPr>
              <a:t>未併入同</a:t>
            </a:r>
            <a:r>
              <a:rPr lang="en-US" altLang="zh-TW" dirty="0" smtClean="0">
                <a:solidFill>
                  <a:srgbClr val="0000FF"/>
                </a:solidFill>
                <a:latin typeface="標楷體" pitchFamily="65" charset="-120"/>
                <a:ea typeface="標楷體" pitchFamily="65" charset="-120"/>
              </a:rPr>
              <a:t>1</a:t>
            </a:r>
            <a:r>
              <a:rPr lang="zh-TW" altLang="en-US" dirty="0" smtClean="0">
                <a:solidFill>
                  <a:srgbClr val="0000FF"/>
                </a:solidFill>
                <a:latin typeface="標楷體" pitchFamily="65" charset="-120"/>
                <a:ea typeface="標楷體" pitchFamily="65" charset="-120"/>
              </a:rPr>
              <a:t>案件，或</a:t>
            </a:r>
            <a:r>
              <a:rPr lang="zh-TW" altLang="zh-TW" dirty="0" smtClean="0">
                <a:solidFill>
                  <a:srgbClr val="0000FF"/>
                </a:solidFill>
                <a:latin typeface="標楷體" pitchFamily="65" charset="-120"/>
                <a:ea typeface="標楷體" pitchFamily="65" charset="-120"/>
              </a:rPr>
              <a:t>分入不同類目</a:t>
            </a:r>
            <a:endParaRPr lang="en-US" altLang="zh-TW" dirty="0" smtClean="0">
              <a:solidFill>
                <a:srgbClr val="0000FF"/>
              </a:solidFill>
              <a:latin typeface="標楷體" pitchFamily="65" charset="-120"/>
              <a:ea typeface="標楷體" pitchFamily="65" charset="-120"/>
            </a:endParaRPr>
          </a:p>
          <a:p>
            <a:r>
              <a:rPr lang="zh-TW" altLang="en-US" dirty="0" smtClean="0">
                <a:latin typeface="標楷體" pitchFamily="65" charset="-120"/>
                <a:ea typeface="標楷體" pitchFamily="65" charset="-120"/>
              </a:rPr>
              <a:t>以類目名稱為案名</a:t>
            </a:r>
            <a:r>
              <a:rPr lang="zh-TW" altLang="en-US" dirty="0" smtClean="0">
                <a:latin typeface="標楷體" pitchFamily="65" charset="-120"/>
                <a:ea typeface="標楷體" pitchFamily="65" charset="-120"/>
              </a:rPr>
              <a:t>，或案名無法反映案卷內容，未</a:t>
            </a:r>
            <a:r>
              <a:rPr lang="zh-TW" altLang="en-US" dirty="0" smtClean="0">
                <a:latin typeface="標楷體" pitchFamily="65" charset="-120"/>
                <a:ea typeface="標楷體" pitchFamily="65" charset="-120"/>
              </a:rPr>
              <a:t>落實編案及賦予妥適案名</a:t>
            </a:r>
            <a:endParaRPr lang="en-US" altLang="zh-TW" dirty="0" smtClean="0">
              <a:latin typeface="標楷體" pitchFamily="65" charset="-120"/>
              <a:ea typeface="標楷體" pitchFamily="65" charset="-120"/>
            </a:endParaRPr>
          </a:p>
          <a:p>
            <a:pPr lvl="1"/>
            <a:r>
              <a:rPr lang="zh-TW" altLang="en-US" dirty="0" smtClean="0">
                <a:solidFill>
                  <a:srgbClr val="0000FF"/>
                </a:solidFill>
                <a:latin typeface="標楷體" pitchFamily="65" charset="-120"/>
                <a:ea typeface="標楷體" pitchFamily="65" charset="-120"/>
              </a:rPr>
              <a:t>案名為「其他」、「綜合業務」、「簽」、</a:t>
            </a:r>
            <a:r>
              <a:rPr lang="zh-TW" altLang="zh-TW" dirty="0" smtClean="0">
                <a:solidFill>
                  <a:srgbClr val="0000FF"/>
                </a:solidFill>
                <a:latin typeface="標楷體" pitchFamily="65" charset="-120"/>
                <a:ea typeface="標楷體" pitchFamily="65" charset="-120"/>
              </a:rPr>
              <a:t>「其他相關業務活動」、「其他協辦事項」</a:t>
            </a:r>
            <a:endParaRPr lang="en-US" altLang="zh-TW" dirty="0" smtClean="0">
              <a:solidFill>
                <a:srgbClr val="0000FF"/>
              </a:solidFill>
              <a:latin typeface="標楷體" pitchFamily="65" charset="-120"/>
              <a:ea typeface="標楷體" pitchFamily="65" charset="-120"/>
            </a:endParaRPr>
          </a:p>
          <a:p>
            <a:pPr lvl="1"/>
            <a:r>
              <a:rPr lang="zh-TW" altLang="zh-TW" dirty="0" smtClean="0">
                <a:solidFill>
                  <a:srgbClr val="0000FF"/>
                </a:solidFill>
                <a:latin typeface="標楷體" pitchFamily="65" charset="-120"/>
                <a:ea typeface="標楷體" pitchFamily="65" charset="-120"/>
              </a:rPr>
              <a:t>同一類目檔案</a:t>
            </a:r>
            <a:r>
              <a:rPr lang="zh-TW" altLang="en-US" dirty="0" smtClean="0">
                <a:solidFill>
                  <a:srgbClr val="0000FF"/>
                </a:solidFill>
                <a:latin typeface="標楷體" pitchFamily="65" charset="-120"/>
                <a:ea typeface="標楷體" pitchFamily="65" charset="-120"/>
              </a:rPr>
              <a:t>量龐大，建議</a:t>
            </a:r>
            <a:r>
              <a:rPr lang="zh-TW" altLang="zh-TW" dirty="0" smtClean="0">
                <a:solidFill>
                  <a:srgbClr val="0000FF"/>
                </a:solidFill>
                <a:latin typeface="標楷體" pitchFamily="65" charset="-120"/>
                <a:ea typeface="標楷體" pitchFamily="65" charset="-120"/>
              </a:rPr>
              <a:t>妥適分編數案，俾利查詢</a:t>
            </a:r>
            <a:r>
              <a:rPr lang="zh-TW" altLang="en-US" dirty="0" smtClean="0">
                <a:solidFill>
                  <a:srgbClr val="0000FF"/>
                </a:solidFill>
                <a:latin typeface="標楷體" pitchFamily="65" charset="-120"/>
                <a:ea typeface="標楷體" pitchFamily="65" charset="-120"/>
              </a:rPr>
              <a:t>應用</a:t>
            </a:r>
            <a:endParaRPr lang="en-US" altLang="zh-TW" dirty="0" smtClean="0">
              <a:solidFill>
                <a:srgbClr val="0000FF"/>
              </a:solidFill>
              <a:latin typeface="標楷體" pitchFamily="65" charset="-120"/>
              <a:ea typeface="標楷體" pitchFamily="65" charset="-120"/>
            </a:endParaRPr>
          </a:p>
          <a:p>
            <a:pPr lvl="2"/>
            <a:endParaRPr lang="en-US" altLang="zh-TW" dirty="0" smtClean="0">
              <a:solidFill>
                <a:srgbClr val="0000FF"/>
              </a:solidFill>
              <a:latin typeface="標楷體" pitchFamily="65" charset="-120"/>
              <a:ea typeface="標楷體" pitchFamily="65" charset="-120"/>
            </a:endParaRPr>
          </a:p>
          <a:p>
            <a:endParaRPr lang="en-US" altLang="zh-TW" dirty="0" smtClean="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43808" y="260648"/>
            <a:ext cx="7467600" cy="1143000"/>
          </a:xfrm>
        </p:spPr>
        <p:txBody>
          <a:bodyPr/>
          <a:lstStyle/>
          <a:p>
            <a:r>
              <a:rPr lang="zh-TW" altLang="en-US" sz="3200" dirty="0" smtClean="0">
                <a:latin typeface="標楷體" pitchFamily="65" charset="-120"/>
                <a:ea typeface="標楷體" pitchFamily="65" charset="-120"/>
              </a:rPr>
              <a:t>考評</a:t>
            </a:r>
            <a:r>
              <a:rPr lang="zh-TW" altLang="en-US" dirty="0" smtClean="0">
                <a:latin typeface="標楷體" pitchFamily="65" charset="-120"/>
                <a:ea typeface="標楷體" pitchFamily="65" charset="-120"/>
              </a:rPr>
              <a:t>常見問題與建議</a:t>
            </a:r>
            <a:endParaRPr lang="zh-TW" altLang="en-US" dirty="0">
              <a:latin typeface="標楷體" pitchFamily="65" charset="-120"/>
              <a:ea typeface="標楷體" pitchFamily="65" charset="-120"/>
            </a:endParaRPr>
          </a:p>
        </p:txBody>
      </p:sp>
      <p:sp>
        <p:nvSpPr>
          <p:cNvPr id="3" name="內容版面配置區 2"/>
          <p:cNvSpPr>
            <a:spLocks noGrp="1"/>
          </p:cNvSpPr>
          <p:nvPr>
            <p:ph sz="quarter" idx="1"/>
          </p:nvPr>
        </p:nvSpPr>
        <p:spPr>
          <a:xfrm>
            <a:off x="827584" y="1628800"/>
            <a:ext cx="7776864" cy="4873752"/>
          </a:xfrm>
        </p:spPr>
        <p:txBody>
          <a:bodyPr>
            <a:normAutofit/>
          </a:bodyPr>
          <a:lstStyle/>
          <a:p>
            <a:r>
              <a:rPr lang="zh-TW" altLang="en-US" dirty="0" smtClean="0">
                <a:latin typeface="標楷體" pitchFamily="65" charset="-120"/>
                <a:ea typeface="標楷體" pitchFamily="65" charset="-120"/>
              </a:rPr>
              <a:t>重大案件，建議編立專案</a:t>
            </a:r>
            <a:endParaRPr lang="en-US" altLang="zh-TW" dirty="0" smtClean="0">
              <a:latin typeface="標楷體" pitchFamily="65" charset="-120"/>
              <a:ea typeface="標楷體" pitchFamily="65" charset="-120"/>
            </a:endParaRPr>
          </a:p>
          <a:p>
            <a:pPr lvl="1"/>
            <a:r>
              <a:rPr lang="zh-TW" altLang="zh-TW" dirty="0">
                <a:solidFill>
                  <a:srgbClr val="0000FF"/>
                </a:solidFill>
                <a:latin typeface="標楷體" pitchFamily="65" charset="-120"/>
                <a:ea typeface="標楷體" pitchFamily="65" charset="-120"/>
              </a:rPr>
              <a:t>新竹監獄「新竹少年監獄暴動案」</a:t>
            </a:r>
            <a:endParaRPr lang="en-US" altLang="zh-TW" dirty="0">
              <a:solidFill>
                <a:srgbClr val="0000FF"/>
              </a:solidFill>
              <a:latin typeface="標楷體" pitchFamily="65" charset="-120"/>
              <a:ea typeface="標楷體" pitchFamily="65" charset="-120"/>
            </a:endParaRPr>
          </a:p>
          <a:p>
            <a:pPr lvl="1"/>
            <a:r>
              <a:rPr lang="zh-TW" altLang="zh-TW" dirty="0">
                <a:solidFill>
                  <a:srgbClr val="0000FF"/>
                </a:solidFill>
                <a:latin typeface="標楷體" pitchFamily="65" charset="-120"/>
                <a:ea typeface="標楷體" pitchFamily="65" charset="-120"/>
              </a:rPr>
              <a:t>泰源技能訓練所「</a:t>
            </a:r>
            <a:r>
              <a:rPr lang="zh-TW" altLang="en-US" dirty="0">
                <a:solidFill>
                  <a:srgbClr val="0000FF"/>
                </a:solidFill>
                <a:latin typeface="標楷體" pitchFamily="65" charset="-120"/>
                <a:ea typeface="標楷體" pitchFamily="65" charset="-120"/>
              </a:rPr>
              <a:t>碧利斯風災人犯逃脫</a:t>
            </a:r>
            <a:r>
              <a:rPr lang="zh-TW" altLang="zh-TW" dirty="0">
                <a:solidFill>
                  <a:srgbClr val="0000FF"/>
                </a:solidFill>
                <a:latin typeface="標楷體" pitchFamily="65" charset="-120"/>
                <a:ea typeface="標楷體" pitchFamily="65" charset="-120"/>
              </a:rPr>
              <a:t>案」</a:t>
            </a:r>
            <a:endParaRPr lang="en-US" altLang="zh-TW" dirty="0">
              <a:solidFill>
                <a:srgbClr val="0000FF"/>
              </a:solidFill>
              <a:latin typeface="標楷體" pitchFamily="65" charset="-120"/>
              <a:ea typeface="標楷體" pitchFamily="65" charset="-120"/>
            </a:endParaRPr>
          </a:p>
          <a:p>
            <a:pPr lvl="1"/>
            <a:r>
              <a:rPr lang="zh-TW" altLang="en-US" dirty="0" smtClean="0">
                <a:solidFill>
                  <a:srgbClr val="0000FF"/>
                </a:solidFill>
                <a:latin typeface="標楷體" pitchFamily="65" charset="-120"/>
                <a:ea typeface="標楷體" pitchFamily="65" charset="-120"/>
              </a:rPr>
              <a:t>臺北看守所</a:t>
            </a:r>
            <a:r>
              <a:rPr lang="zh-TW"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華光社區處理案</a:t>
            </a:r>
            <a:r>
              <a:rPr lang="zh-TW" altLang="zh-TW" dirty="0" smtClean="0">
                <a:solidFill>
                  <a:srgbClr val="0000FF"/>
                </a:solidFill>
                <a:latin typeface="標楷體" pitchFamily="65" charset="-120"/>
                <a:ea typeface="標楷體" pitchFamily="65" charset="-120"/>
              </a:rPr>
              <a:t>」</a:t>
            </a:r>
            <a:endParaRPr lang="en-US" altLang="zh-TW" dirty="0">
              <a:solidFill>
                <a:srgbClr val="0000FF"/>
              </a:solidFill>
              <a:latin typeface="標楷體" pitchFamily="65" charset="-120"/>
              <a:ea typeface="標楷體" pitchFamily="65" charset="-120"/>
            </a:endParaRPr>
          </a:p>
          <a:p>
            <a:r>
              <a:rPr lang="zh-TW" altLang="en-US" dirty="0" smtClean="0">
                <a:latin typeface="標楷體" pitchFamily="65" charset="-120"/>
                <a:ea typeface="標楷體" pitchFamily="65" charset="-120"/>
              </a:rPr>
              <a:t>案件歸類錯誤，保存年限不符</a:t>
            </a:r>
            <a:r>
              <a:rPr lang="en-US" altLang="zh-TW" dirty="0" smtClean="0">
                <a:latin typeface="標楷體" pitchFamily="65" charset="-120"/>
                <a:ea typeface="標楷體" pitchFamily="65" charset="-120"/>
              </a:rPr>
              <a:t>GRS</a:t>
            </a:r>
            <a:r>
              <a:rPr lang="zh-TW" altLang="en-US" dirty="0" smtClean="0">
                <a:latin typeface="標楷體" pitchFamily="65" charset="-120"/>
                <a:ea typeface="標楷體" pitchFamily="65" charset="-120"/>
              </a:rPr>
              <a:t>規定</a:t>
            </a:r>
            <a:endParaRPr lang="en-US" altLang="zh-TW" dirty="0" smtClean="0">
              <a:latin typeface="標楷體" pitchFamily="65" charset="-120"/>
              <a:ea typeface="標楷體" pitchFamily="65" charset="-120"/>
            </a:endParaRPr>
          </a:p>
          <a:p>
            <a:pPr lvl="1"/>
            <a:r>
              <a:rPr lang="zh-TW" altLang="zh-TW" dirty="0" smtClean="0">
                <a:solidFill>
                  <a:srgbClr val="0000FF"/>
                </a:solidFill>
                <a:latin typeface="標楷體" pitchFamily="65" charset="-120"/>
                <a:ea typeface="標楷體" pitchFamily="65" charset="-120"/>
              </a:rPr>
              <a:t>所務會議紀錄歸入「綜合業務」</a:t>
            </a:r>
            <a:r>
              <a:rPr lang="zh-TW" altLang="en-US" dirty="0">
                <a:solidFill>
                  <a:srgbClr val="0000FF"/>
                </a:solidFill>
                <a:latin typeface="標楷體" pitchFamily="65" charset="-120"/>
                <a:ea typeface="標楷體" pitchFamily="65" charset="-120"/>
              </a:rPr>
              <a:t> →</a:t>
            </a:r>
            <a:r>
              <a:rPr lang="zh-TW" altLang="zh-TW" dirty="0" smtClean="0">
                <a:solidFill>
                  <a:srgbClr val="0000FF"/>
                </a:solidFill>
                <a:latin typeface="標楷體" pitchFamily="65" charset="-120"/>
                <a:ea typeface="標楷體" pitchFamily="65" charset="-120"/>
              </a:rPr>
              <a:t>保存</a:t>
            </a:r>
            <a:r>
              <a:rPr lang="en-US" altLang="zh-TW" dirty="0" smtClean="0">
                <a:solidFill>
                  <a:srgbClr val="0000FF"/>
                </a:solidFill>
                <a:latin typeface="標楷體" pitchFamily="65" charset="-120"/>
                <a:ea typeface="標楷體" pitchFamily="65" charset="-120"/>
              </a:rPr>
              <a:t>5</a:t>
            </a:r>
            <a:r>
              <a:rPr lang="zh-TW" altLang="zh-TW"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lvl="1"/>
            <a:r>
              <a:rPr lang="zh-TW" altLang="zh-TW" dirty="0" smtClean="0">
                <a:solidFill>
                  <a:srgbClr val="0000FF"/>
                </a:solidFill>
                <a:latin typeface="標楷體" pitchFamily="65" charset="-120"/>
                <a:ea typeface="標楷體" pitchFamily="65" charset="-120"/>
              </a:rPr>
              <a:t>派免令歸入「送審、動態登記」</a:t>
            </a:r>
            <a:r>
              <a:rPr lang="zh-TW" altLang="en-US" dirty="0">
                <a:solidFill>
                  <a:srgbClr val="0000FF"/>
                </a:solidFill>
                <a:latin typeface="標楷體" pitchFamily="65" charset="-120"/>
                <a:ea typeface="標楷體" pitchFamily="65" charset="-120"/>
              </a:rPr>
              <a:t> →</a:t>
            </a:r>
            <a:r>
              <a:rPr lang="zh-TW" altLang="zh-TW" dirty="0" smtClean="0">
                <a:solidFill>
                  <a:srgbClr val="0000FF"/>
                </a:solidFill>
                <a:latin typeface="標楷體" pitchFamily="65" charset="-120"/>
                <a:ea typeface="標楷體" pitchFamily="65" charset="-120"/>
              </a:rPr>
              <a:t>保存</a:t>
            </a:r>
            <a:r>
              <a:rPr lang="en-US" altLang="zh-TW" dirty="0" smtClean="0">
                <a:solidFill>
                  <a:srgbClr val="0000FF"/>
                </a:solidFill>
                <a:latin typeface="標楷體" pitchFamily="65" charset="-120"/>
                <a:ea typeface="標楷體" pitchFamily="65" charset="-120"/>
              </a:rPr>
              <a:t>3</a:t>
            </a:r>
            <a:r>
              <a:rPr lang="zh-TW" altLang="zh-TW"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lvl="1"/>
            <a:r>
              <a:rPr lang="zh-TW" altLang="zh-TW" dirty="0" smtClean="0">
                <a:solidFill>
                  <a:srgbClr val="0000FF"/>
                </a:solidFill>
                <a:latin typeface="標楷體" pitchFamily="65" charset="-120"/>
                <a:ea typeface="標楷體" pitchFamily="65" charset="-120"/>
              </a:rPr>
              <a:t>人事</a:t>
            </a:r>
            <a:r>
              <a:rPr lang="zh-TW" altLang="zh-TW" dirty="0" smtClean="0">
                <a:solidFill>
                  <a:srgbClr val="0000FF"/>
                </a:solidFill>
                <a:latin typeface="標楷體" pitchFamily="65" charset="-120"/>
                <a:ea typeface="標楷體" pitchFamily="65" charset="-120"/>
              </a:rPr>
              <a:t>法令、公保福利及總務管理（內容為電費繳交通知、防火宣導等）</a:t>
            </a:r>
            <a:r>
              <a:rPr lang="zh-TW" altLang="en-US" dirty="0" smtClean="0">
                <a:solidFill>
                  <a:srgbClr val="0000FF"/>
                </a:solidFill>
                <a:latin typeface="標楷體" pitchFamily="65" charset="-120"/>
                <a:ea typeface="標楷體" pitchFamily="65" charset="-120"/>
              </a:rPr>
              <a:t>→永久保存</a:t>
            </a:r>
            <a:endParaRPr lang="en-US" altLang="zh-TW" dirty="0" smtClean="0">
              <a:solidFill>
                <a:srgbClr val="0000FF"/>
              </a:solidFill>
              <a:latin typeface="標楷體" pitchFamily="65" charset="-120"/>
              <a:ea typeface="標楷體" pitchFamily="65" charset="-120"/>
            </a:endParaRPr>
          </a:p>
          <a:p>
            <a:pPr lvl="1"/>
            <a:r>
              <a:rPr lang="zh-TW" altLang="en-US" dirty="0" smtClean="0">
                <a:solidFill>
                  <a:srgbClr val="0000FF"/>
                </a:solidFill>
                <a:latin typeface="標楷體" pitchFamily="65" charset="-120"/>
                <a:ea typeface="標楷體" pitchFamily="65" charset="-120"/>
              </a:rPr>
              <a:t>本機關施政計畫移交文史</a:t>
            </a:r>
            <a:r>
              <a:rPr lang="zh-TW" altLang="en-US" dirty="0" smtClean="0">
                <a:solidFill>
                  <a:srgbClr val="0000FF"/>
                </a:solidFill>
                <a:latin typeface="標楷體" pitchFamily="65" charset="-120"/>
                <a:ea typeface="標楷體" pitchFamily="65" charset="-120"/>
              </a:rPr>
              <a:t>機關</a:t>
            </a:r>
            <a:endParaRPr lang="en-US" altLang="zh-TW" dirty="0" smtClean="0">
              <a:solidFill>
                <a:srgbClr val="0000FF"/>
              </a:solidFill>
              <a:latin typeface="標楷體" pitchFamily="65" charset="-120"/>
              <a:ea typeface="標楷體" pitchFamily="65" charset="-120"/>
            </a:endParaRPr>
          </a:p>
          <a:p>
            <a:pPr lvl="1"/>
            <a:r>
              <a:rPr lang="zh-TW" altLang="en-US" dirty="0">
                <a:solidFill>
                  <a:srgbClr val="0000FF"/>
                </a:solidFill>
                <a:latin typeface="標楷體" pitchFamily="65" charset="-120"/>
                <a:ea typeface="標楷體" pitchFamily="65" charset="-120"/>
              </a:rPr>
              <a:t>早期永久檔案多屬定期保存性質，建議加強鑑定清理</a:t>
            </a:r>
            <a:endParaRPr lang="en-US" altLang="zh-TW" dirty="0" smtClean="0">
              <a:solidFill>
                <a:srgbClr val="0000FF"/>
              </a:solidFill>
              <a:latin typeface="標楷體" pitchFamily="65" charset="-120"/>
              <a:ea typeface="標楷體" pitchFamily="65" charset="-120"/>
            </a:endParaRPr>
          </a:p>
          <a:p>
            <a:pPr lvl="1"/>
            <a:endParaRPr lang="zh-TW" altLang="en-US" dirty="0" smtClean="0">
              <a:solidFill>
                <a:srgbClr val="0000FF"/>
              </a:solidFill>
              <a:latin typeface="標楷體" pitchFamily="65" charset="-120"/>
              <a:ea typeface="標楷體" pitchFamily="65" charset="-120"/>
            </a:endParaRPr>
          </a:p>
          <a:p>
            <a:pPr lvl="1"/>
            <a:endParaRPr lang="en-US" altLang="zh-TW" dirty="0" smtClean="0"/>
          </a:p>
          <a:p>
            <a:endParaRPr lang="zh-TW" altLang="en-US" dirty="0" smtClean="0"/>
          </a:p>
          <a:p>
            <a:pPr lvl="1"/>
            <a:endParaRPr lang="en-US" altLang="zh-TW"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71800" y="0"/>
            <a:ext cx="7467600" cy="1143000"/>
          </a:xfrm>
        </p:spPr>
        <p:txBody>
          <a:bodyPr/>
          <a:lstStyle/>
          <a:p>
            <a:r>
              <a:rPr lang="zh-TW" altLang="en-US" sz="3200" dirty="0" smtClean="0">
                <a:latin typeface="標楷體" pitchFamily="65" charset="-120"/>
                <a:ea typeface="標楷體" pitchFamily="65" charset="-120"/>
              </a:rPr>
              <a:t>考評</a:t>
            </a:r>
            <a:r>
              <a:rPr lang="zh-TW" altLang="en-US" dirty="0" smtClean="0">
                <a:latin typeface="標楷體" pitchFamily="65" charset="-120"/>
                <a:ea typeface="標楷體" pitchFamily="65" charset="-120"/>
              </a:rPr>
              <a:t>常見問題與建議</a:t>
            </a:r>
            <a:endParaRPr lang="zh-TW" altLang="en-US" dirty="0"/>
          </a:p>
        </p:txBody>
      </p:sp>
      <p:sp>
        <p:nvSpPr>
          <p:cNvPr id="3" name="內容版面配置區 2"/>
          <p:cNvSpPr>
            <a:spLocks noGrp="1"/>
          </p:cNvSpPr>
          <p:nvPr>
            <p:ph sz="quarter" idx="1"/>
          </p:nvPr>
        </p:nvSpPr>
        <p:spPr>
          <a:xfrm>
            <a:off x="1259632" y="1412776"/>
            <a:ext cx="7344816" cy="5161784"/>
          </a:xfrm>
        </p:spPr>
        <p:txBody>
          <a:bodyPr>
            <a:normAutofit/>
          </a:bodyPr>
          <a:lstStyle/>
          <a:p>
            <a:r>
              <a:rPr lang="zh-TW" altLang="en-US" dirty="0" smtClean="0">
                <a:latin typeface="標楷體" pitchFamily="65" charset="-120"/>
                <a:ea typeface="標楷體" pitchFamily="65" charset="-120"/>
              </a:rPr>
              <a:t>檔案年度依歸檔日期，非文件產生日期</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案卷編目未掌握要領</a:t>
            </a:r>
            <a:endParaRPr lang="en-US" altLang="zh-TW" dirty="0" smtClean="0">
              <a:latin typeface="標楷體" pitchFamily="65" charset="-120"/>
              <a:ea typeface="標楷體" pitchFamily="65" charset="-120"/>
            </a:endParaRPr>
          </a:p>
          <a:p>
            <a:pPr lvl="1"/>
            <a:r>
              <a:rPr lang="zh-TW" altLang="en-US" dirty="0" smtClean="0">
                <a:solidFill>
                  <a:srgbClr val="0000FF"/>
                </a:solidFill>
                <a:latin typeface="標楷體" pitchFamily="65" charset="-120"/>
                <a:ea typeface="標楷體" pitchFamily="65" charset="-120"/>
              </a:rPr>
              <a:t>案情摘要僅著錄</a:t>
            </a:r>
            <a:r>
              <a:rPr lang="en-US" altLang="zh-TW" dirty="0" smtClean="0">
                <a:solidFill>
                  <a:srgbClr val="0000FF"/>
                </a:solidFill>
                <a:latin typeface="標楷體" pitchFamily="65" charset="-120"/>
                <a:ea typeface="標楷體" pitchFamily="65" charset="-120"/>
              </a:rPr>
              <a:t>1</a:t>
            </a:r>
            <a:r>
              <a:rPr lang="zh-TW" altLang="en-US" dirty="0" smtClean="0">
                <a:solidFill>
                  <a:srgbClr val="0000FF"/>
                </a:solidFill>
                <a:latin typeface="標楷體" pitchFamily="65" charset="-120"/>
                <a:ea typeface="標楷體" pitchFamily="65" charset="-120"/>
              </a:rPr>
              <a:t>件或部分案由</a:t>
            </a:r>
            <a:endParaRPr lang="en-US" altLang="zh-TW" dirty="0" smtClean="0">
              <a:solidFill>
                <a:srgbClr val="0000FF"/>
              </a:solidFill>
              <a:latin typeface="標楷體" pitchFamily="65" charset="-120"/>
              <a:ea typeface="標楷體" pitchFamily="65" charset="-120"/>
            </a:endParaRPr>
          </a:p>
          <a:p>
            <a:pPr lvl="1"/>
            <a:r>
              <a:rPr lang="zh-TW" altLang="en-US" dirty="0" smtClean="0">
                <a:solidFill>
                  <a:srgbClr val="0000FF"/>
                </a:solidFill>
                <a:latin typeface="標楷體" pitchFamily="65" charset="-120"/>
                <a:ea typeface="標楷體" pitchFamily="65" charset="-120"/>
              </a:rPr>
              <a:t>案情摘要內容即為檔案保存年限區分表之「內容描述」</a:t>
            </a:r>
            <a:endParaRPr lang="en-US" altLang="zh-TW" dirty="0" smtClean="0">
              <a:solidFill>
                <a:srgbClr val="0000FF"/>
              </a:solidFill>
              <a:latin typeface="標楷體" pitchFamily="65" charset="-120"/>
              <a:ea typeface="標楷體" pitchFamily="65" charset="-120"/>
            </a:endParaRPr>
          </a:p>
          <a:p>
            <a:pPr lvl="1"/>
            <a:r>
              <a:rPr lang="zh-TW" altLang="en-US" dirty="0" smtClean="0">
                <a:solidFill>
                  <a:srgbClr val="0000FF"/>
                </a:solidFill>
                <a:latin typeface="標楷體" pitchFamily="65" charset="-120"/>
                <a:ea typeface="標楷體" pitchFamily="65" charset="-120"/>
              </a:rPr>
              <a:t>案情摘要與案名、主題項相同或雷同  </a:t>
            </a:r>
            <a:endParaRPr lang="en-US" altLang="zh-TW" dirty="0" smtClean="0">
              <a:solidFill>
                <a:srgbClr val="0000FF"/>
              </a:solidFill>
              <a:latin typeface="標楷體" pitchFamily="65" charset="-120"/>
              <a:ea typeface="標楷體" pitchFamily="65" charset="-120"/>
            </a:endParaRPr>
          </a:p>
          <a:p>
            <a:pPr lvl="1"/>
            <a:r>
              <a:rPr lang="zh-TW" altLang="en-US" dirty="0" smtClean="0">
                <a:solidFill>
                  <a:srgbClr val="0000FF"/>
                </a:solidFill>
                <a:latin typeface="標楷體" pitchFamily="65" charset="-120"/>
                <a:ea typeface="標楷體" pitchFamily="65" charset="-120"/>
              </a:rPr>
              <a:t>案情摘要內容與案名或案卷內容不符 </a:t>
            </a:r>
            <a:endParaRPr lang="en-US" altLang="zh-TW" dirty="0" smtClean="0">
              <a:solidFill>
                <a:srgbClr val="0000FF"/>
              </a:solidFill>
              <a:latin typeface="標楷體" pitchFamily="65" charset="-120"/>
              <a:ea typeface="標楷體" pitchFamily="65" charset="-120"/>
            </a:endParaRPr>
          </a:p>
          <a:p>
            <a:r>
              <a:rPr lang="zh-TW" altLang="en-US" dirty="0" smtClean="0">
                <a:latin typeface="標楷體" pitchFamily="65" charset="-120"/>
                <a:ea typeface="標楷體" pitchFamily="65" charset="-120"/>
              </a:rPr>
              <a:t>案卷目錄全由系統自動載入，彙送前未經檢視修正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檔管人員不了解案卷目錄之意義，亦不熟悉資訊系統之操作</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檔案分類表不符實際使用時，建議應儘速修訂</a:t>
            </a:r>
            <a:endParaRPr lang="en-US" altLang="zh-TW" dirty="0">
              <a:latin typeface="標楷體" pitchFamily="65" charset="-120"/>
              <a:ea typeface="標楷體" pitchFamily="65" charset="-120"/>
            </a:endParaRPr>
          </a:p>
          <a:p>
            <a:pPr lvl="1"/>
            <a:r>
              <a:rPr lang="zh-TW" altLang="en-US" dirty="0">
                <a:solidFill>
                  <a:srgbClr val="0000FF"/>
                </a:solidFill>
                <a:latin typeface="標楷體" pitchFamily="65" charset="-120"/>
                <a:ea typeface="標楷體" pitchFamily="65" charset="-120"/>
              </a:rPr>
              <a:t>分類過粗</a:t>
            </a:r>
            <a:endParaRPr lang="en-US" altLang="zh-TW" dirty="0">
              <a:solidFill>
                <a:srgbClr val="0000FF"/>
              </a:solidFill>
              <a:latin typeface="標楷體" pitchFamily="65" charset="-120"/>
              <a:ea typeface="標楷體" pitchFamily="65" charset="-120"/>
            </a:endParaRPr>
          </a:p>
          <a:p>
            <a:pPr lvl="1"/>
            <a:r>
              <a:rPr lang="zh-TW" altLang="en-US" dirty="0">
                <a:solidFill>
                  <a:srgbClr val="0000FF"/>
                </a:solidFill>
                <a:latin typeface="標楷體" pitchFamily="65" charset="-120"/>
                <a:ea typeface="標楷體" pitchFamily="65" charset="-120"/>
              </a:rPr>
              <a:t>新增業務無適當類目可歸</a:t>
            </a:r>
            <a:endParaRPr lang="en-US" altLang="zh-TW" dirty="0">
              <a:solidFill>
                <a:srgbClr val="0000FF"/>
              </a:solidFill>
              <a:latin typeface="標楷體" pitchFamily="65" charset="-120"/>
              <a:ea typeface="標楷體" pitchFamily="65" charset="-120"/>
            </a:endParaRPr>
          </a:p>
          <a:p>
            <a:endParaRPr lang="zh-TW" altLang="en-US" dirty="0"/>
          </a:p>
          <a:p>
            <a:endParaRPr lang="zh-TW" altLang="en-US"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2700338" y="260350"/>
            <a:ext cx="4537075" cy="11430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檔案應用法令依據</a:t>
            </a:r>
          </a:p>
        </p:txBody>
      </p:sp>
      <p:sp>
        <p:nvSpPr>
          <p:cNvPr id="23555" name="Text Box 4"/>
          <p:cNvSpPr>
            <a:spLocks noGrp="1" noChangeArrowheads="1"/>
          </p:cNvSpPr>
          <p:nvPr>
            <p:ph sz="quarter" idx="1"/>
          </p:nvPr>
        </p:nvSpPr>
        <p:spPr>
          <a:xfrm>
            <a:off x="611188" y="1989138"/>
            <a:ext cx="874712" cy="557212"/>
          </a:xfrm>
          <a:solidFill>
            <a:srgbClr val="FFCCFF"/>
          </a:solidFill>
          <a:ln>
            <a:solidFill>
              <a:schemeClr val="tx1"/>
            </a:solidFill>
          </a:ln>
        </p:spPr>
        <p:txBody>
          <a:bodyPr/>
          <a:lstStyle/>
          <a:p>
            <a:pPr eaLnBrk="1" hangingPunct="1">
              <a:spcBef>
                <a:spcPct val="0"/>
              </a:spcBef>
              <a:buClr>
                <a:schemeClr val="bg1"/>
              </a:buClr>
              <a:buFontTx/>
              <a:buNone/>
            </a:pPr>
            <a:r>
              <a:rPr kumimoji="1" lang="zh-TW" altLang="en-US" smtClean="0">
                <a:solidFill>
                  <a:srgbClr val="000066"/>
                </a:solidFill>
                <a:latin typeface="標楷體" pitchFamily="65" charset="-120"/>
                <a:ea typeface="標楷體" pitchFamily="65" charset="-120"/>
              </a:rPr>
              <a:t>法律</a:t>
            </a:r>
          </a:p>
        </p:txBody>
      </p:sp>
      <p:sp>
        <p:nvSpPr>
          <p:cNvPr id="23556" name="AutoShape 5"/>
          <p:cNvSpPr>
            <a:spLocks noChangeArrowheads="1"/>
          </p:cNvSpPr>
          <p:nvPr/>
        </p:nvSpPr>
        <p:spPr bwMode="auto">
          <a:xfrm>
            <a:off x="2411413" y="1773238"/>
            <a:ext cx="2438400" cy="833437"/>
          </a:xfrm>
          <a:prstGeom prst="flowChartProcess">
            <a:avLst/>
          </a:prstGeom>
          <a:solidFill>
            <a:srgbClr val="FFCCFF"/>
          </a:solidFill>
          <a:ln w="9525">
            <a:solidFill>
              <a:schemeClr val="tx1"/>
            </a:solidFill>
            <a:miter lim="800000"/>
            <a:headEnd/>
            <a:tailEnd/>
          </a:ln>
        </p:spPr>
        <p:txBody>
          <a:bodyPr wrap="none" anchor="ctr"/>
          <a:lstStyle/>
          <a:p>
            <a:pPr algn="ctr"/>
            <a:r>
              <a:rPr lang="zh-TW" altLang="en-US" sz="2200">
                <a:solidFill>
                  <a:srgbClr val="003399"/>
                </a:solidFill>
                <a:latin typeface="Times New Roman" pitchFamily="18" charset="0"/>
                <a:ea typeface="標楷體" pitchFamily="65" charset="-120"/>
              </a:rPr>
              <a:t>檔案法</a:t>
            </a:r>
          </a:p>
          <a:p>
            <a:pPr algn="ctr"/>
            <a:r>
              <a:rPr lang="zh-TW" altLang="en-US" sz="2200">
                <a:solidFill>
                  <a:srgbClr val="003399"/>
                </a:solidFill>
                <a:latin typeface="Times New Roman" pitchFamily="18" charset="0"/>
                <a:ea typeface="標楷體" pitchFamily="65" charset="-120"/>
              </a:rPr>
              <a:t>第</a:t>
            </a:r>
            <a:r>
              <a:rPr lang="en-US" altLang="zh-TW" sz="2200">
                <a:solidFill>
                  <a:srgbClr val="003399"/>
                </a:solidFill>
                <a:latin typeface="Times New Roman" pitchFamily="18" charset="0"/>
                <a:ea typeface="標楷體" pitchFamily="65" charset="-120"/>
              </a:rPr>
              <a:t>17</a:t>
            </a:r>
            <a:r>
              <a:rPr lang="zh-TW" altLang="en-US" sz="2200">
                <a:solidFill>
                  <a:srgbClr val="003399"/>
                </a:solidFill>
                <a:latin typeface="Times New Roman" pitchFamily="18" charset="0"/>
                <a:ea typeface="標楷體" pitchFamily="65" charset="-120"/>
              </a:rPr>
              <a:t>條至第</a:t>
            </a:r>
            <a:r>
              <a:rPr lang="en-US" altLang="zh-TW" sz="2200">
                <a:solidFill>
                  <a:srgbClr val="003399"/>
                </a:solidFill>
                <a:latin typeface="Times New Roman" pitchFamily="18" charset="0"/>
                <a:ea typeface="標楷體" pitchFamily="65" charset="-120"/>
              </a:rPr>
              <a:t>22</a:t>
            </a:r>
            <a:r>
              <a:rPr lang="zh-TW" altLang="en-US" sz="2200">
                <a:solidFill>
                  <a:srgbClr val="003399"/>
                </a:solidFill>
                <a:latin typeface="Times New Roman" pitchFamily="18" charset="0"/>
                <a:ea typeface="標楷體" pitchFamily="65" charset="-120"/>
              </a:rPr>
              <a:t>條</a:t>
            </a:r>
          </a:p>
        </p:txBody>
      </p:sp>
      <p:sp>
        <p:nvSpPr>
          <p:cNvPr id="23557" name="Rectangle 6"/>
          <p:cNvSpPr>
            <a:spLocks noChangeArrowheads="1"/>
          </p:cNvSpPr>
          <p:nvPr/>
        </p:nvSpPr>
        <p:spPr bwMode="auto">
          <a:xfrm>
            <a:off x="827088" y="2997200"/>
            <a:ext cx="533400" cy="1676400"/>
          </a:xfrm>
          <a:prstGeom prst="rect">
            <a:avLst/>
          </a:prstGeom>
          <a:solidFill>
            <a:srgbClr val="FFFFCC"/>
          </a:solidFill>
          <a:ln w="9525">
            <a:solidFill>
              <a:schemeClr val="tx1"/>
            </a:solidFill>
            <a:miter lim="800000"/>
            <a:headEnd/>
            <a:tailEnd/>
          </a:ln>
        </p:spPr>
        <p:txBody>
          <a:bodyPr wrap="none" anchor="ctr"/>
          <a:lstStyle/>
          <a:p>
            <a:pPr algn="ctr"/>
            <a:r>
              <a:rPr lang="zh-TW" altLang="en-US" sz="2400">
                <a:solidFill>
                  <a:srgbClr val="000066"/>
                </a:solidFill>
                <a:latin typeface="Times New Roman" pitchFamily="18" charset="0"/>
                <a:ea typeface="標楷體" pitchFamily="65" charset="-120"/>
              </a:rPr>
              <a:t>法</a:t>
            </a:r>
          </a:p>
          <a:p>
            <a:pPr algn="ctr"/>
            <a:r>
              <a:rPr lang="zh-TW" altLang="en-US" sz="2400">
                <a:solidFill>
                  <a:srgbClr val="000066"/>
                </a:solidFill>
                <a:latin typeface="Times New Roman" pitchFamily="18" charset="0"/>
                <a:ea typeface="標楷體" pitchFamily="65" charset="-120"/>
              </a:rPr>
              <a:t>規</a:t>
            </a:r>
          </a:p>
          <a:p>
            <a:pPr algn="ctr"/>
            <a:r>
              <a:rPr lang="zh-TW" altLang="en-US" sz="2400">
                <a:solidFill>
                  <a:srgbClr val="000066"/>
                </a:solidFill>
                <a:latin typeface="Times New Roman" pitchFamily="18" charset="0"/>
                <a:ea typeface="標楷體" pitchFamily="65" charset="-120"/>
              </a:rPr>
              <a:t>命</a:t>
            </a:r>
          </a:p>
          <a:p>
            <a:pPr algn="ctr"/>
            <a:r>
              <a:rPr lang="zh-TW" altLang="en-US" sz="2400">
                <a:solidFill>
                  <a:srgbClr val="000066"/>
                </a:solidFill>
                <a:latin typeface="Times New Roman" pitchFamily="18" charset="0"/>
                <a:ea typeface="標楷體" pitchFamily="65" charset="-120"/>
              </a:rPr>
              <a:t>令</a:t>
            </a:r>
          </a:p>
        </p:txBody>
      </p:sp>
      <p:sp>
        <p:nvSpPr>
          <p:cNvPr id="23558" name="AutoShape 7"/>
          <p:cNvSpPr>
            <a:spLocks noChangeArrowheads="1"/>
          </p:cNvSpPr>
          <p:nvPr/>
        </p:nvSpPr>
        <p:spPr bwMode="auto">
          <a:xfrm>
            <a:off x="5364163" y="1773238"/>
            <a:ext cx="2438400" cy="863600"/>
          </a:xfrm>
          <a:prstGeom prst="flowChartProcess">
            <a:avLst/>
          </a:prstGeom>
          <a:solidFill>
            <a:srgbClr val="CCFFFF"/>
          </a:solidFill>
          <a:ln w="9525">
            <a:solidFill>
              <a:schemeClr val="tx1"/>
            </a:solidFill>
            <a:miter lim="800000"/>
            <a:headEnd/>
            <a:tailEnd/>
          </a:ln>
        </p:spPr>
        <p:txBody>
          <a:bodyPr wrap="none" anchor="ctr"/>
          <a:lstStyle/>
          <a:p>
            <a:pPr algn="ctr"/>
            <a:r>
              <a:rPr lang="zh-TW" altLang="en-US" sz="2200">
                <a:solidFill>
                  <a:srgbClr val="0000FF"/>
                </a:solidFill>
                <a:latin typeface="Times New Roman" pitchFamily="18" charset="0"/>
                <a:ea typeface="標楷體" pitchFamily="65" charset="-120"/>
              </a:rPr>
              <a:t>政府資訊公開法</a:t>
            </a:r>
          </a:p>
          <a:p>
            <a:pPr algn="ctr"/>
            <a:r>
              <a:rPr lang="zh-TW" altLang="en-US" sz="2200">
                <a:solidFill>
                  <a:srgbClr val="6600CC"/>
                </a:solidFill>
                <a:latin typeface="標楷體" pitchFamily="65" charset="-120"/>
                <a:ea typeface="標楷體" pitchFamily="65" charset="-120"/>
              </a:rPr>
              <a:t>行政程序法第</a:t>
            </a:r>
            <a:r>
              <a:rPr lang="en-US" altLang="zh-TW" sz="2200">
                <a:solidFill>
                  <a:srgbClr val="6600CC"/>
                </a:solidFill>
                <a:latin typeface="標楷體" pitchFamily="65" charset="-120"/>
                <a:ea typeface="標楷體" pitchFamily="65" charset="-120"/>
              </a:rPr>
              <a:t>46</a:t>
            </a:r>
            <a:r>
              <a:rPr lang="zh-TW" altLang="en-US" sz="2200">
                <a:solidFill>
                  <a:srgbClr val="6600CC"/>
                </a:solidFill>
                <a:latin typeface="標楷體" pitchFamily="65" charset="-120"/>
                <a:ea typeface="標楷體" pitchFamily="65" charset="-120"/>
              </a:rPr>
              <a:t>條</a:t>
            </a:r>
          </a:p>
        </p:txBody>
      </p:sp>
      <p:sp>
        <p:nvSpPr>
          <p:cNvPr id="23559" name="AutoShape 8"/>
          <p:cNvSpPr>
            <a:spLocks noChangeArrowheads="1"/>
          </p:cNvSpPr>
          <p:nvPr/>
        </p:nvSpPr>
        <p:spPr bwMode="auto">
          <a:xfrm flipV="1">
            <a:off x="539750" y="765175"/>
            <a:ext cx="1828800" cy="990600"/>
          </a:xfrm>
          <a:prstGeom prst="wedgeRoundRectCallout">
            <a:avLst>
              <a:gd name="adj1" fmla="val 71958"/>
              <a:gd name="adj2" fmla="val -90227"/>
              <a:gd name="adj3" fmla="val 16667"/>
            </a:avLst>
          </a:prstGeom>
          <a:solidFill>
            <a:srgbClr val="CCFFCC"/>
          </a:solidFill>
          <a:ln w="9525">
            <a:solidFill>
              <a:schemeClr val="tx1"/>
            </a:solidFill>
            <a:miter lim="800000"/>
            <a:headEnd/>
            <a:tailEnd/>
          </a:ln>
        </p:spPr>
        <p:txBody>
          <a:bodyPr rot="10800000"/>
          <a:lstStyle/>
          <a:p>
            <a:pPr algn="ctr"/>
            <a:r>
              <a:rPr lang="zh-TW" altLang="en-US">
                <a:solidFill>
                  <a:srgbClr val="000000"/>
                </a:solidFill>
                <a:latin typeface="標楷體" pitchFamily="65" charset="-120"/>
                <a:ea typeface="標楷體" pitchFamily="65" charset="-120"/>
              </a:rPr>
              <a:t>旨在規範一般政府機關檔案資訊之公開</a:t>
            </a:r>
            <a:r>
              <a:rPr lang="zh-TW" altLang="en-US">
                <a:latin typeface="Times New Roman" pitchFamily="18" charset="0"/>
              </a:rPr>
              <a:t> </a:t>
            </a:r>
          </a:p>
        </p:txBody>
      </p:sp>
      <p:sp>
        <p:nvSpPr>
          <p:cNvPr id="23560" name="AutoShape 9"/>
          <p:cNvSpPr>
            <a:spLocks noChangeArrowheads="1"/>
          </p:cNvSpPr>
          <p:nvPr/>
        </p:nvSpPr>
        <p:spPr bwMode="auto">
          <a:xfrm>
            <a:off x="7092950" y="2997200"/>
            <a:ext cx="1676400" cy="1944688"/>
          </a:xfrm>
          <a:prstGeom prst="wedgeRoundRectCallout">
            <a:avLst>
              <a:gd name="adj1" fmla="val -109657"/>
              <a:gd name="adj2" fmla="val -76991"/>
              <a:gd name="adj3" fmla="val 16667"/>
            </a:avLst>
          </a:prstGeom>
          <a:solidFill>
            <a:srgbClr val="CCFFCC"/>
          </a:solidFill>
          <a:ln w="9525">
            <a:solidFill>
              <a:schemeClr val="tx1"/>
            </a:solidFill>
            <a:miter lim="800000"/>
            <a:headEnd/>
            <a:tailEnd/>
          </a:ln>
        </p:spPr>
        <p:txBody>
          <a:bodyPr/>
          <a:lstStyle/>
          <a:p>
            <a:pPr algn="just">
              <a:spcBef>
                <a:spcPct val="30000"/>
              </a:spcBef>
            </a:pPr>
            <a:r>
              <a:rPr lang="zh-TW" altLang="en-US">
                <a:solidFill>
                  <a:srgbClr val="000000"/>
                </a:solidFill>
                <a:latin typeface="標楷體" pitchFamily="65" charset="-120"/>
                <a:ea typeface="標楷體" pitchFamily="65" charset="-120"/>
              </a:rPr>
              <a:t>有關行政程序中當事人或利害關係人申請閱覽資料卷宗請求權之規定</a:t>
            </a:r>
            <a:r>
              <a:rPr lang="zh-TW" altLang="en-US" sz="1400">
                <a:latin typeface="Times New Roman" pitchFamily="18" charset="0"/>
              </a:rPr>
              <a:t> </a:t>
            </a:r>
          </a:p>
          <a:p>
            <a:pPr algn="ctr"/>
            <a:endParaRPr lang="zh-TW" altLang="en-US" sz="2400">
              <a:latin typeface="Times New Roman" pitchFamily="18" charset="0"/>
            </a:endParaRPr>
          </a:p>
        </p:txBody>
      </p:sp>
      <p:sp>
        <p:nvSpPr>
          <p:cNvPr id="23561" name="Rectangle 11"/>
          <p:cNvSpPr>
            <a:spLocks noChangeArrowheads="1"/>
          </p:cNvSpPr>
          <p:nvPr/>
        </p:nvSpPr>
        <p:spPr bwMode="auto">
          <a:xfrm>
            <a:off x="827088" y="4941888"/>
            <a:ext cx="533400" cy="1676400"/>
          </a:xfrm>
          <a:prstGeom prst="rect">
            <a:avLst/>
          </a:prstGeom>
          <a:solidFill>
            <a:srgbClr val="FFCC99"/>
          </a:solidFill>
          <a:ln w="9525">
            <a:solidFill>
              <a:schemeClr val="tx1"/>
            </a:solidFill>
            <a:miter lim="800000"/>
            <a:headEnd/>
            <a:tailEnd/>
          </a:ln>
        </p:spPr>
        <p:txBody>
          <a:bodyPr wrap="none" anchor="ctr"/>
          <a:lstStyle/>
          <a:p>
            <a:pPr algn="ctr"/>
            <a:r>
              <a:rPr lang="zh-TW" altLang="en-US" sz="2400">
                <a:solidFill>
                  <a:srgbClr val="000066"/>
                </a:solidFill>
                <a:latin typeface="Times New Roman" pitchFamily="18" charset="0"/>
                <a:ea typeface="標楷體" pitchFamily="65" charset="-120"/>
              </a:rPr>
              <a:t>行</a:t>
            </a:r>
          </a:p>
          <a:p>
            <a:pPr algn="ctr"/>
            <a:r>
              <a:rPr lang="zh-TW" altLang="en-US" sz="2400">
                <a:solidFill>
                  <a:srgbClr val="000066"/>
                </a:solidFill>
                <a:latin typeface="Times New Roman" pitchFamily="18" charset="0"/>
                <a:ea typeface="標楷體" pitchFamily="65" charset="-120"/>
              </a:rPr>
              <a:t>政</a:t>
            </a:r>
          </a:p>
          <a:p>
            <a:pPr algn="ctr"/>
            <a:r>
              <a:rPr lang="zh-TW" altLang="en-US" sz="2400">
                <a:solidFill>
                  <a:srgbClr val="000066"/>
                </a:solidFill>
                <a:latin typeface="Times New Roman" pitchFamily="18" charset="0"/>
                <a:ea typeface="標楷體" pitchFamily="65" charset="-120"/>
              </a:rPr>
              <a:t>規</a:t>
            </a:r>
          </a:p>
          <a:p>
            <a:pPr algn="ctr"/>
            <a:r>
              <a:rPr lang="zh-TW" altLang="en-US" sz="2400">
                <a:solidFill>
                  <a:srgbClr val="000066"/>
                </a:solidFill>
                <a:latin typeface="Times New Roman" pitchFamily="18" charset="0"/>
                <a:ea typeface="標楷體" pitchFamily="65" charset="-120"/>
              </a:rPr>
              <a:t>則</a:t>
            </a:r>
          </a:p>
        </p:txBody>
      </p:sp>
      <p:sp>
        <p:nvSpPr>
          <p:cNvPr id="23562" name="Rectangle 13"/>
          <p:cNvSpPr>
            <a:spLocks noChangeArrowheads="1"/>
          </p:cNvSpPr>
          <p:nvPr/>
        </p:nvSpPr>
        <p:spPr bwMode="auto">
          <a:xfrm>
            <a:off x="1763713" y="3068638"/>
            <a:ext cx="1800225" cy="1676400"/>
          </a:xfrm>
          <a:prstGeom prst="rect">
            <a:avLst/>
          </a:prstGeom>
          <a:solidFill>
            <a:srgbClr val="FFFFCC"/>
          </a:solidFill>
          <a:ln w="9525">
            <a:solidFill>
              <a:schemeClr val="tx1"/>
            </a:solidFill>
            <a:miter lim="800000"/>
            <a:headEnd/>
            <a:tailEnd/>
          </a:ln>
        </p:spPr>
        <p:txBody>
          <a:bodyPr wrap="none" anchor="ctr"/>
          <a:lstStyle/>
          <a:p>
            <a:pPr algn="ctr"/>
            <a:r>
              <a:rPr lang="zh-TW" altLang="en-US">
                <a:solidFill>
                  <a:srgbClr val="003399"/>
                </a:solidFill>
                <a:latin typeface="標楷體" pitchFamily="65" charset="-120"/>
                <a:ea typeface="標楷體" pitchFamily="65" charset="-120"/>
              </a:rPr>
              <a:t>檔案法施行細則</a:t>
            </a:r>
          </a:p>
          <a:p>
            <a:pPr algn="ctr"/>
            <a:r>
              <a:rPr lang="zh-TW" altLang="en-US">
                <a:solidFill>
                  <a:srgbClr val="003399"/>
                </a:solidFill>
                <a:latin typeface="標楷體" pitchFamily="65" charset="-120"/>
                <a:ea typeface="標楷體" pitchFamily="65" charset="-120"/>
              </a:rPr>
              <a:t>第</a:t>
            </a:r>
            <a:r>
              <a:rPr lang="en-US" altLang="zh-TW">
                <a:solidFill>
                  <a:srgbClr val="003399"/>
                </a:solidFill>
                <a:latin typeface="標楷體" pitchFamily="65" charset="-120"/>
                <a:ea typeface="標楷體" pitchFamily="65" charset="-120"/>
              </a:rPr>
              <a:t>17</a:t>
            </a:r>
            <a:r>
              <a:rPr lang="zh-TW" altLang="en-US">
                <a:solidFill>
                  <a:srgbClr val="003399"/>
                </a:solidFill>
                <a:latin typeface="標楷體" pitchFamily="65" charset="-120"/>
                <a:ea typeface="標楷體" pitchFamily="65" charset="-120"/>
              </a:rPr>
              <a:t>條至第</a:t>
            </a:r>
            <a:r>
              <a:rPr lang="en-US" altLang="zh-TW">
                <a:solidFill>
                  <a:srgbClr val="003399"/>
                </a:solidFill>
                <a:latin typeface="標楷體" pitchFamily="65" charset="-120"/>
                <a:ea typeface="標楷體" pitchFamily="65" charset="-120"/>
              </a:rPr>
              <a:t>22</a:t>
            </a:r>
            <a:r>
              <a:rPr lang="zh-TW" altLang="en-US">
                <a:solidFill>
                  <a:srgbClr val="003399"/>
                </a:solidFill>
                <a:latin typeface="標楷體" pitchFamily="65" charset="-120"/>
                <a:ea typeface="標楷體" pitchFamily="65" charset="-120"/>
              </a:rPr>
              <a:t>條</a:t>
            </a:r>
          </a:p>
        </p:txBody>
      </p:sp>
      <p:sp>
        <p:nvSpPr>
          <p:cNvPr id="23563" name="Rectangle 14"/>
          <p:cNvSpPr>
            <a:spLocks noChangeArrowheads="1"/>
          </p:cNvSpPr>
          <p:nvPr/>
        </p:nvSpPr>
        <p:spPr bwMode="auto">
          <a:xfrm>
            <a:off x="3851275" y="3068638"/>
            <a:ext cx="1871663" cy="1655762"/>
          </a:xfrm>
          <a:prstGeom prst="rect">
            <a:avLst/>
          </a:prstGeom>
          <a:solidFill>
            <a:srgbClr val="FFFFCC"/>
          </a:solidFill>
          <a:ln w="9525">
            <a:solidFill>
              <a:schemeClr val="tx1"/>
            </a:solidFill>
            <a:miter lim="800000"/>
            <a:headEnd/>
            <a:tailEnd/>
          </a:ln>
        </p:spPr>
        <p:txBody>
          <a:bodyPr wrap="none" anchor="ctr"/>
          <a:lstStyle/>
          <a:p>
            <a:pPr algn="ctr"/>
            <a:r>
              <a:rPr lang="zh-TW" altLang="en-US">
                <a:solidFill>
                  <a:srgbClr val="003399"/>
                </a:solidFill>
                <a:ea typeface="標楷體" pitchFamily="65" charset="-120"/>
              </a:rPr>
              <a:t>檔案閱覽抄錄</a:t>
            </a:r>
          </a:p>
          <a:p>
            <a:pPr algn="ctr"/>
            <a:r>
              <a:rPr lang="zh-TW" altLang="en-US">
                <a:solidFill>
                  <a:srgbClr val="003399"/>
                </a:solidFill>
                <a:ea typeface="標楷體" pitchFamily="65" charset="-120"/>
              </a:rPr>
              <a:t>複製收費標準</a:t>
            </a:r>
          </a:p>
        </p:txBody>
      </p:sp>
      <p:sp>
        <p:nvSpPr>
          <p:cNvPr id="23564" name="Rectangle 15"/>
          <p:cNvSpPr>
            <a:spLocks noChangeArrowheads="1"/>
          </p:cNvSpPr>
          <p:nvPr/>
        </p:nvSpPr>
        <p:spPr bwMode="auto">
          <a:xfrm>
            <a:off x="2051050" y="5157788"/>
            <a:ext cx="3384550" cy="1150937"/>
          </a:xfrm>
          <a:prstGeom prst="rect">
            <a:avLst/>
          </a:prstGeom>
          <a:solidFill>
            <a:srgbClr val="FFCC99"/>
          </a:solidFill>
          <a:ln w="9525">
            <a:solidFill>
              <a:schemeClr val="tx1"/>
            </a:solidFill>
            <a:miter lim="800000"/>
            <a:headEnd/>
            <a:tailEnd/>
          </a:ln>
        </p:spPr>
        <p:txBody>
          <a:bodyPr wrap="none" anchor="ctr"/>
          <a:lstStyle/>
          <a:p>
            <a:pPr algn="ctr"/>
            <a:r>
              <a:rPr lang="zh-TW" altLang="en-US" sz="2200">
                <a:solidFill>
                  <a:srgbClr val="003399"/>
                </a:solidFill>
                <a:ea typeface="標楷體" pitchFamily="65" charset="-120"/>
              </a:rPr>
              <a:t>機關檔案應用作業規定</a:t>
            </a:r>
          </a:p>
        </p:txBody>
      </p:sp>
      <p:sp>
        <p:nvSpPr>
          <p:cNvPr id="23565" name="Line 16"/>
          <p:cNvSpPr>
            <a:spLocks noChangeShapeType="1"/>
          </p:cNvSpPr>
          <p:nvPr/>
        </p:nvSpPr>
        <p:spPr bwMode="auto">
          <a:xfrm flipH="1">
            <a:off x="3635375" y="2636838"/>
            <a:ext cx="0" cy="144462"/>
          </a:xfrm>
          <a:prstGeom prst="line">
            <a:avLst/>
          </a:prstGeom>
          <a:noFill/>
          <a:ln w="9525">
            <a:solidFill>
              <a:schemeClr val="tx1"/>
            </a:solidFill>
            <a:round/>
            <a:headEnd/>
            <a:tailEnd/>
          </a:ln>
        </p:spPr>
        <p:txBody>
          <a:bodyPr/>
          <a:lstStyle/>
          <a:p>
            <a:endParaRPr lang="zh-TW" altLang="en-US"/>
          </a:p>
        </p:txBody>
      </p:sp>
      <p:sp>
        <p:nvSpPr>
          <p:cNvPr id="23566" name="Line 17"/>
          <p:cNvSpPr>
            <a:spLocks noChangeShapeType="1"/>
          </p:cNvSpPr>
          <p:nvPr/>
        </p:nvSpPr>
        <p:spPr bwMode="auto">
          <a:xfrm flipH="1">
            <a:off x="2627313" y="2781300"/>
            <a:ext cx="1944687" cy="0"/>
          </a:xfrm>
          <a:prstGeom prst="line">
            <a:avLst/>
          </a:prstGeom>
          <a:noFill/>
          <a:ln w="9525">
            <a:solidFill>
              <a:schemeClr val="tx1"/>
            </a:solidFill>
            <a:round/>
            <a:headEnd/>
            <a:tailEnd/>
          </a:ln>
        </p:spPr>
        <p:txBody>
          <a:bodyPr/>
          <a:lstStyle/>
          <a:p>
            <a:endParaRPr lang="zh-TW" altLang="en-US"/>
          </a:p>
        </p:txBody>
      </p:sp>
      <p:sp>
        <p:nvSpPr>
          <p:cNvPr id="23567" name="Line 18"/>
          <p:cNvSpPr>
            <a:spLocks noChangeShapeType="1"/>
          </p:cNvSpPr>
          <p:nvPr/>
        </p:nvSpPr>
        <p:spPr bwMode="auto">
          <a:xfrm>
            <a:off x="2627313" y="2781300"/>
            <a:ext cx="0" cy="287338"/>
          </a:xfrm>
          <a:prstGeom prst="line">
            <a:avLst/>
          </a:prstGeom>
          <a:noFill/>
          <a:ln w="9525">
            <a:solidFill>
              <a:schemeClr val="tx1"/>
            </a:solidFill>
            <a:round/>
            <a:headEnd/>
            <a:tailEnd/>
          </a:ln>
        </p:spPr>
        <p:txBody>
          <a:bodyPr/>
          <a:lstStyle/>
          <a:p>
            <a:endParaRPr lang="zh-TW" altLang="en-US"/>
          </a:p>
        </p:txBody>
      </p:sp>
      <p:sp>
        <p:nvSpPr>
          <p:cNvPr id="23568" name="Line 19"/>
          <p:cNvSpPr>
            <a:spLocks noChangeShapeType="1"/>
          </p:cNvSpPr>
          <p:nvPr/>
        </p:nvSpPr>
        <p:spPr bwMode="auto">
          <a:xfrm>
            <a:off x="3563938" y="2781300"/>
            <a:ext cx="71437" cy="0"/>
          </a:xfrm>
          <a:prstGeom prst="line">
            <a:avLst/>
          </a:prstGeom>
          <a:noFill/>
          <a:ln w="9525">
            <a:solidFill>
              <a:schemeClr val="tx1"/>
            </a:solidFill>
            <a:round/>
            <a:headEnd/>
            <a:tailEnd/>
          </a:ln>
        </p:spPr>
        <p:txBody>
          <a:bodyPr/>
          <a:lstStyle/>
          <a:p>
            <a:endParaRPr lang="zh-TW" altLang="en-US"/>
          </a:p>
        </p:txBody>
      </p:sp>
      <p:sp>
        <p:nvSpPr>
          <p:cNvPr id="23569" name="Line 20"/>
          <p:cNvSpPr>
            <a:spLocks noChangeShapeType="1"/>
          </p:cNvSpPr>
          <p:nvPr/>
        </p:nvSpPr>
        <p:spPr bwMode="auto">
          <a:xfrm>
            <a:off x="4572000" y="2781300"/>
            <a:ext cx="0" cy="287338"/>
          </a:xfrm>
          <a:prstGeom prst="line">
            <a:avLst/>
          </a:prstGeom>
          <a:noFill/>
          <a:ln w="9525">
            <a:solidFill>
              <a:schemeClr val="tx1"/>
            </a:solidFill>
            <a:round/>
            <a:headEnd/>
            <a:tailEnd/>
          </a:ln>
        </p:spPr>
        <p:txBody>
          <a:bodyPr/>
          <a:lstStyle/>
          <a:p>
            <a:endParaRPr lang="zh-TW"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1908175" y="476250"/>
            <a:ext cx="4881563"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機關應辦事項</a:t>
            </a:r>
          </a:p>
        </p:txBody>
      </p:sp>
      <p:sp>
        <p:nvSpPr>
          <p:cNvPr id="24579" name="Rectangle 3"/>
          <p:cNvSpPr>
            <a:spLocks noGrp="1"/>
          </p:cNvSpPr>
          <p:nvPr>
            <p:ph sz="quarter" idx="1"/>
          </p:nvPr>
        </p:nvSpPr>
        <p:spPr>
          <a:xfrm>
            <a:off x="900113" y="1916113"/>
            <a:ext cx="7632700" cy="4389437"/>
          </a:xfrm>
        </p:spPr>
        <p:txBody>
          <a:bodyPr/>
          <a:lstStyle/>
          <a:p>
            <a:pPr eaLnBrk="1" hangingPunct="1">
              <a:lnSpc>
                <a:spcPct val="90000"/>
              </a:lnSpc>
            </a:pPr>
            <a:r>
              <a:rPr lang="zh-TW" altLang="en-US" smtClean="0">
                <a:latin typeface="標楷體" pitchFamily="65" charset="-120"/>
                <a:ea typeface="標楷體" pitchFamily="65" charset="-120"/>
              </a:rPr>
              <a:t>訂定檔案應用申請相關規定，報檔案管理局備查</a:t>
            </a:r>
          </a:p>
          <a:p>
            <a:pPr eaLnBrk="1" hangingPunct="1">
              <a:lnSpc>
                <a:spcPct val="90000"/>
              </a:lnSpc>
            </a:pPr>
            <a:r>
              <a:rPr lang="zh-TW" altLang="en-US" smtClean="0">
                <a:latin typeface="標楷體" pitchFamily="65" charset="-120"/>
                <a:ea typeface="標楷體" pitchFamily="65" charset="-120"/>
              </a:rPr>
              <a:t>將相關規定及申請書電子檔置於機關網站或製成書面，供民眾下載列印或索取</a:t>
            </a:r>
          </a:p>
          <a:p>
            <a:pPr eaLnBrk="1" hangingPunct="1">
              <a:lnSpc>
                <a:spcPct val="90000"/>
              </a:lnSpc>
            </a:pPr>
            <a:r>
              <a:rPr lang="zh-TW" altLang="en-US" smtClean="0">
                <a:latin typeface="標楷體" pitchFamily="65" charset="-120"/>
                <a:ea typeface="標楷體" pitchFamily="65" charset="-120"/>
              </a:rPr>
              <a:t>連結檔案管理局</a:t>
            </a:r>
            <a:r>
              <a:rPr lang="zh-TW" altLang="en-US" sz="1800" smtClean="0"/>
              <a:t>「</a:t>
            </a:r>
            <a:r>
              <a:rPr lang="zh-TW" altLang="en-US" smtClean="0">
                <a:latin typeface="標楷體" pitchFamily="65" charset="-120"/>
                <a:ea typeface="標楷體" pitchFamily="65" charset="-120"/>
              </a:rPr>
              <a:t>機關檔案目錄查詢網</a:t>
            </a:r>
            <a:r>
              <a:rPr lang="zh-TW" altLang="en-US" sz="1800" smtClean="0"/>
              <a:t>」</a:t>
            </a:r>
            <a:r>
              <a:rPr lang="zh-TW" altLang="en-US" smtClean="0">
                <a:latin typeface="標楷體" pitchFamily="65" charset="-120"/>
                <a:ea typeface="標楷體" pitchFamily="65" charset="-120"/>
              </a:rPr>
              <a:t>，或另提供本機關檔案目錄，便利民眾檢索應用</a:t>
            </a:r>
          </a:p>
          <a:p>
            <a:pPr eaLnBrk="1" hangingPunct="1">
              <a:lnSpc>
                <a:spcPct val="90000"/>
              </a:lnSpc>
            </a:pPr>
            <a:r>
              <a:rPr lang="zh-TW" altLang="en-US" smtClean="0">
                <a:latin typeface="標楷體" pitchFamily="65" charset="-120"/>
                <a:ea typeface="標楷體" pitchFamily="65" charset="-120"/>
              </a:rPr>
              <a:t>設置檔案應用處所，提供</a:t>
            </a:r>
          </a:p>
          <a:p>
            <a:pPr eaLnBrk="1" hangingPunct="1">
              <a:lnSpc>
                <a:spcPct val="90000"/>
              </a:lnSpc>
              <a:buFont typeface="Wingdings 2" pitchFamily="18" charset="2"/>
              <a:buNone/>
            </a:pPr>
            <a:r>
              <a:rPr lang="zh-TW" altLang="en-US" smtClean="0">
                <a:latin typeface="標楷體" pitchFamily="65" charset="-120"/>
                <a:ea typeface="標楷體" pitchFamily="65" charset="-120"/>
              </a:rPr>
              <a:t>   必要表單、文具、設施，</a:t>
            </a:r>
          </a:p>
          <a:p>
            <a:pPr eaLnBrk="1" hangingPunct="1">
              <a:lnSpc>
                <a:spcPct val="90000"/>
              </a:lnSpc>
              <a:buFont typeface="Wingdings 2" pitchFamily="18" charset="2"/>
              <a:buNone/>
            </a:pPr>
            <a:r>
              <a:rPr lang="zh-TW" altLang="en-US" smtClean="0">
                <a:latin typeface="標楷體" pitchFamily="65" charset="-120"/>
                <a:ea typeface="標楷體" pitchFamily="65" charset="-120"/>
              </a:rPr>
              <a:t>   及</a:t>
            </a:r>
            <a:r>
              <a:rPr lang="zh-TW" altLang="en-US" smtClean="0">
                <a:solidFill>
                  <a:srgbClr val="000000"/>
                </a:solidFill>
                <a:latin typeface="標楷體" pitchFamily="65" charset="-120"/>
                <a:ea typeface="標楷體" pitchFamily="65" charset="-120"/>
              </a:rPr>
              <a:t>配合動線相關標示：</a:t>
            </a:r>
          </a:p>
          <a:p>
            <a:pPr marL="742950" lvl="1" indent="-285750" eaLnBrk="1" hangingPunct="1">
              <a:lnSpc>
                <a:spcPct val="90000"/>
              </a:lnSpc>
            </a:pPr>
            <a:r>
              <a:rPr lang="zh-TW" altLang="en-US" sz="2200" smtClean="0">
                <a:solidFill>
                  <a:srgbClr val="0000FF"/>
                </a:solidFill>
                <a:latin typeface="標楷體" pitchFamily="65" charset="-120"/>
                <a:ea typeface="標楷體" pitchFamily="65" charset="-120"/>
              </a:rPr>
              <a:t>方位類標示</a:t>
            </a:r>
          </a:p>
          <a:p>
            <a:pPr marL="742950" lvl="1" indent="-285750" eaLnBrk="1" hangingPunct="1">
              <a:lnSpc>
                <a:spcPct val="90000"/>
              </a:lnSpc>
            </a:pPr>
            <a:r>
              <a:rPr lang="zh-TW" altLang="en-US" sz="2200" smtClean="0">
                <a:solidFill>
                  <a:srgbClr val="0000FF"/>
                </a:solidFill>
                <a:latin typeface="標楷體" pitchFamily="65" charset="-120"/>
                <a:ea typeface="標楷體" pitchFamily="65" charset="-120"/>
              </a:rPr>
              <a:t>訊息類標示</a:t>
            </a:r>
          </a:p>
          <a:p>
            <a:pPr marL="742950" lvl="1" indent="-285750" eaLnBrk="1" hangingPunct="1">
              <a:lnSpc>
                <a:spcPct val="90000"/>
              </a:lnSpc>
            </a:pPr>
            <a:r>
              <a:rPr lang="zh-TW" altLang="en-US" sz="2200" smtClean="0">
                <a:solidFill>
                  <a:srgbClr val="0000FF"/>
                </a:solidFill>
                <a:latin typeface="標楷體" pitchFamily="65" charset="-120"/>
                <a:ea typeface="標楷體" pitchFamily="65" charset="-120"/>
              </a:rPr>
              <a:t>指導類標示</a:t>
            </a:r>
          </a:p>
          <a:p>
            <a:pPr marL="1600200" lvl="3" indent="-228600" eaLnBrk="1" hangingPunct="1">
              <a:lnSpc>
                <a:spcPct val="90000"/>
              </a:lnSpc>
            </a:pPr>
            <a:endParaRPr lang="zh-TW" altLang="en-US" smtClean="0"/>
          </a:p>
          <a:p>
            <a:pPr eaLnBrk="1" hangingPunct="1">
              <a:lnSpc>
                <a:spcPct val="90000"/>
              </a:lnSpc>
              <a:buFont typeface="Wingdings 2" pitchFamily="18" charset="2"/>
              <a:buNone/>
            </a:pPr>
            <a:endParaRPr lang="zh-TW" altLang="en-US" sz="2200" smtClean="0"/>
          </a:p>
          <a:p>
            <a:pPr eaLnBrk="1" hangingPunct="1">
              <a:lnSpc>
                <a:spcPct val="90000"/>
              </a:lnSpc>
            </a:pPr>
            <a:endParaRPr lang="zh-TW" altLang="en-US" sz="2200" smtClean="0"/>
          </a:p>
          <a:p>
            <a:pPr eaLnBrk="1" hangingPunct="1">
              <a:lnSpc>
                <a:spcPct val="90000"/>
              </a:lnSpc>
            </a:pPr>
            <a:endParaRPr lang="zh-TW" altLang="en-US" sz="2200" smtClean="0"/>
          </a:p>
          <a:p>
            <a:pPr eaLnBrk="1" hangingPunct="1">
              <a:lnSpc>
                <a:spcPct val="90000"/>
              </a:lnSpc>
            </a:pPr>
            <a:endParaRPr lang="zh-TW" altLang="en-US" sz="2200" smtClean="0"/>
          </a:p>
        </p:txBody>
      </p:sp>
      <p:pic>
        <p:nvPicPr>
          <p:cNvPr id="24580" name="Picture 4" descr="j0299125"/>
          <p:cNvPicPr>
            <a:picLocks noChangeAspect="1" noChangeArrowheads="1"/>
          </p:cNvPicPr>
          <p:nvPr/>
        </p:nvPicPr>
        <p:blipFill>
          <a:blip r:embed="rId3" cstate="print"/>
          <a:srcRect/>
          <a:stretch>
            <a:fillRect/>
          </a:stretch>
        </p:blipFill>
        <p:spPr bwMode="auto">
          <a:xfrm>
            <a:off x="5651500" y="4117975"/>
            <a:ext cx="1670050" cy="274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692275" y="404813"/>
            <a:ext cx="5689600"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檔案申請應用作業流程</a:t>
            </a:r>
          </a:p>
        </p:txBody>
      </p:sp>
      <p:sp>
        <p:nvSpPr>
          <p:cNvPr id="25603" name="Rectangle 3"/>
          <p:cNvSpPr>
            <a:spLocks noGrp="1"/>
          </p:cNvSpPr>
          <p:nvPr>
            <p:ph sz="quarter" idx="1"/>
          </p:nvPr>
        </p:nvSpPr>
        <p:spPr>
          <a:xfrm>
            <a:off x="1692275" y="1773238"/>
            <a:ext cx="5400675" cy="4608512"/>
          </a:xfrm>
        </p:spPr>
        <p:txBody>
          <a:bodyPr/>
          <a:lstStyle/>
          <a:p>
            <a:pPr eaLnBrk="1" hangingPunct="1">
              <a:lnSpc>
                <a:spcPct val="90000"/>
              </a:lnSpc>
            </a:pPr>
            <a:r>
              <a:rPr lang="zh-TW" altLang="en-US" sz="2300" smtClean="0">
                <a:solidFill>
                  <a:srgbClr val="0000FF"/>
                </a:solidFill>
                <a:latin typeface="標楷體" pitchFamily="65" charset="-120"/>
                <a:ea typeface="標楷體" pitchFamily="65" charset="-120"/>
              </a:rPr>
              <a:t>受理檔案應用申請</a:t>
            </a:r>
          </a:p>
          <a:p>
            <a:pPr eaLnBrk="1" hangingPunct="1">
              <a:lnSpc>
                <a:spcPct val="90000"/>
              </a:lnSpc>
            </a:pPr>
            <a:r>
              <a:rPr lang="zh-TW" altLang="en-US" sz="2300" smtClean="0">
                <a:solidFill>
                  <a:srgbClr val="0000FF"/>
                </a:solidFill>
                <a:latin typeface="標楷體" pitchFamily="65" charset="-120"/>
                <a:ea typeface="標楷體" pitchFamily="65" charset="-120"/>
              </a:rPr>
              <a:t>調卷</a:t>
            </a:r>
          </a:p>
          <a:p>
            <a:pPr eaLnBrk="1" hangingPunct="1">
              <a:lnSpc>
                <a:spcPct val="90000"/>
              </a:lnSpc>
            </a:pPr>
            <a:r>
              <a:rPr lang="zh-TW" altLang="en-US" sz="2300" smtClean="0">
                <a:solidFill>
                  <a:srgbClr val="0000FF"/>
                </a:solidFill>
                <a:latin typeface="標楷體" pitchFamily="65" charset="-120"/>
                <a:ea typeface="標楷體" pitchFamily="65" charset="-120"/>
              </a:rPr>
              <a:t>審核</a:t>
            </a:r>
          </a:p>
          <a:p>
            <a:pPr lvl="1" eaLnBrk="1" hangingPunct="1">
              <a:lnSpc>
                <a:spcPct val="90000"/>
              </a:lnSpc>
            </a:pPr>
            <a:r>
              <a:rPr lang="zh-TW" altLang="en-US" sz="2200" smtClean="0">
                <a:solidFill>
                  <a:schemeClr val="hlink"/>
                </a:solidFill>
                <a:latin typeface="標楷體" pitchFamily="65" charset="-120"/>
                <a:ea typeface="標楷體" pitchFamily="65" charset="-120"/>
              </a:rPr>
              <a:t>程序審核</a:t>
            </a:r>
            <a:r>
              <a:rPr lang="zh-TW" altLang="en-US" sz="2000" smtClean="0">
                <a:solidFill>
                  <a:schemeClr val="folHlink"/>
                </a:solidFill>
                <a:latin typeface="標楷體" pitchFamily="65" charset="-120"/>
                <a:ea typeface="標楷體" pitchFamily="65" charset="-120"/>
              </a:rPr>
              <a:t>－申請書應載事項是否完整</a:t>
            </a:r>
          </a:p>
          <a:p>
            <a:pPr lvl="1" eaLnBrk="1" hangingPunct="1">
              <a:lnSpc>
                <a:spcPct val="90000"/>
              </a:lnSpc>
            </a:pPr>
            <a:r>
              <a:rPr lang="zh-TW" altLang="en-US" sz="2200" smtClean="0">
                <a:solidFill>
                  <a:schemeClr val="hlink"/>
                </a:solidFill>
                <a:latin typeface="標楷體" pitchFamily="65" charset="-120"/>
                <a:ea typeface="標楷體" pitchFamily="65" charset="-120"/>
              </a:rPr>
              <a:t>實質審核</a:t>
            </a:r>
            <a:r>
              <a:rPr lang="zh-TW" altLang="en-US" sz="2000" smtClean="0">
                <a:solidFill>
                  <a:schemeClr val="folHlink"/>
                </a:solidFill>
                <a:latin typeface="標楷體" pitchFamily="65" charset="-120"/>
                <a:ea typeface="標楷體" pitchFamily="65" charset="-120"/>
              </a:rPr>
              <a:t>－檔案內容准駁</a:t>
            </a:r>
          </a:p>
          <a:p>
            <a:pPr eaLnBrk="1" hangingPunct="1">
              <a:lnSpc>
                <a:spcPct val="90000"/>
              </a:lnSpc>
            </a:pPr>
            <a:r>
              <a:rPr lang="zh-TW" altLang="en-US" sz="2300" smtClean="0">
                <a:solidFill>
                  <a:srgbClr val="0000FF"/>
                </a:solidFill>
                <a:latin typeface="標楷體" pitchFamily="65" charset="-120"/>
                <a:ea typeface="標楷體" pitchFamily="65" charset="-120"/>
              </a:rPr>
              <a:t>回覆</a:t>
            </a:r>
          </a:p>
          <a:p>
            <a:pPr eaLnBrk="1" hangingPunct="1">
              <a:lnSpc>
                <a:spcPct val="90000"/>
              </a:lnSpc>
            </a:pPr>
            <a:r>
              <a:rPr lang="zh-TW" altLang="en-US" sz="2300" smtClean="0">
                <a:solidFill>
                  <a:srgbClr val="6600CC"/>
                </a:solidFill>
                <a:latin typeface="標楷體" pitchFamily="65" charset="-120"/>
                <a:ea typeface="標楷體" pitchFamily="65" charset="-120"/>
              </a:rPr>
              <a:t>準備檔案</a:t>
            </a:r>
          </a:p>
          <a:p>
            <a:pPr eaLnBrk="1" hangingPunct="1">
              <a:lnSpc>
                <a:spcPct val="90000"/>
              </a:lnSpc>
            </a:pPr>
            <a:r>
              <a:rPr lang="zh-TW" altLang="en-US" sz="2300" smtClean="0">
                <a:solidFill>
                  <a:srgbClr val="6600CC"/>
                </a:solidFill>
                <a:latin typeface="標楷體" pitchFamily="65" charset="-120"/>
                <a:ea typeface="標楷體" pitchFamily="65" charset="-120"/>
              </a:rPr>
              <a:t>閱覽抄錄及複製檔案</a:t>
            </a:r>
          </a:p>
          <a:p>
            <a:pPr eaLnBrk="1" hangingPunct="1">
              <a:lnSpc>
                <a:spcPct val="90000"/>
              </a:lnSpc>
            </a:pPr>
            <a:r>
              <a:rPr lang="zh-TW" altLang="en-US" sz="2300" smtClean="0">
                <a:solidFill>
                  <a:srgbClr val="6600CC"/>
                </a:solidFill>
                <a:latin typeface="標楷體" pitchFamily="65" charset="-120"/>
                <a:ea typeface="標楷體" pitchFamily="65" charset="-120"/>
              </a:rPr>
              <a:t>收費及開立收據</a:t>
            </a:r>
          </a:p>
          <a:p>
            <a:pPr eaLnBrk="1" hangingPunct="1">
              <a:lnSpc>
                <a:spcPct val="90000"/>
              </a:lnSpc>
            </a:pPr>
            <a:r>
              <a:rPr lang="zh-TW" altLang="en-US" sz="2300" smtClean="0">
                <a:solidFill>
                  <a:srgbClr val="6600CC"/>
                </a:solidFill>
                <a:latin typeface="標楷體" pitchFamily="65" charset="-120"/>
                <a:ea typeface="標楷體" pitchFamily="65" charset="-120"/>
              </a:rPr>
              <a:t>還卷</a:t>
            </a:r>
          </a:p>
          <a:p>
            <a:pPr eaLnBrk="1" hangingPunct="1">
              <a:lnSpc>
                <a:spcPct val="90000"/>
              </a:lnSpc>
            </a:pPr>
            <a:r>
              <a:rPr lang="zh-TW" altLang="en-US" sz="2300" smtClean="0">
                <a:solidFill>
                  <a:srgbClr val="990000"/>
                </a:solidFill>
                <a:latin typeface="標楷體" pitchFamily="65" charset="-120"/>
                <a:ea typeface="標楷體" pitchFamily="65" charset="-120"/>
              </a:rPr>
              <a:t>檔案應用紀錄及統計</a:t>
            </a:r>
          </a:p>
          <a:p>
            <a:pPr eaLnBrk="1" hangingPunct="1">
              <a:lnSpc>
                <a:spcPct val="90000"/>
              </a:lnSpc>
            </a:pPr>
            <a:endParaRPr lang="zh-TW" altLang="en-US" sz="2300" b="1" smtClean="0">
              <a:solidFill>
                <a:srgbClr val="990000"/>
              </a:solidFill>
            </a:endParaRPr>
          </a:p>
        </p:txBody>
      </p:sp>
      <p:sp>
        <p:nvSpPr>
          <p:cNvPr id="25604" name="AutoShape 4"/>
          <p:cNvSpPr>
            <a:spLocks/>
          </p:cNvSpPr>
          <p:nvPr/>
        </p:nvSpPr>
        <p:spPr bwMode="auto">
          <a:xfrm>
            <a:off x="6732588" y="1989138"/>
            <a:ext cx="215900" cy="2016125"/>
          </a:xfrm>
          <a:prstGeom prst="rightBrace">
            <a:avLst>
              <a:gd name="adj1" fmla="val 77819"/>
              <a:gd name="adj2" fmla="val 50000"/>
            </a:avLst>
          </a:prstGeom>
          <a:noFill/>
          <a:ln w="9525">
            <a:solidFill>
              <a:schemeClr val="tx1"/>
            </a:solidFill>
            <a:round/>
            <a:headEnd/>
            <a:tailEnd/>
          </a:ln>
        </p:spPr>
        <p:txBody>
          <a:bodyPr wrap="none" anchor="ctr"/>
          <a:lstStyle/>
          <a:p>
            <a:endParaRPr lang="zh-TW" altLang="en-US"/>
          </a:p>
        </p:txBody>
      </p:sp>
      <p:sp>
        <p:nvSpPr>
          <p:cNvPr id="25605" name="Text Box 5"/>
          <p:cNvSpPr txBox="1">
            <a:spLocks noChangeArrowheads="1"/>
          </p:cNvSpPr>
          <p:nvPr/>
        </p:nvSpPr>
        <p:spPr bwMode="auto">
          <a:xfrm>
            <a:off x="7164388" y="2060575"/>
            <a:ext cx="749300" cy="1846263"/>
          </a:xfrm>
          <a:prstGeom prst="rect">
            <a:avLst/>
          </a:prstGeom>
          <a:noFill/>
          <a:ln w="9525">
            <a:noFill/>
            <a:miter lim="800000"/>
            <a:headEnd/>
            <a:tailEnd/>
          </a:ln>
        </p:spPr>
        <p:txBody>
          <a:bodyPr wrap="none">
            <a:spAutoFit/>
          </a:bodyPr>
          <a:lstStyle/>
          <a:p>
            <a:r>
              <a:rPr lang="zh-TW" altLang="en-US" sz="2200">
                <a:solidFill>
                  <a:srgbClr val="006600"/>
                </a:solidFill>
                <a:ea typeface="標楷體" pitchFamily="65" charset="-120"/>
              </a:rPr>
              <a:t>收文</a:t>
            </a:r>
          </a:p>
          <a:p>
            <a:r>
              <a:rPr lang="zh-TW" altLang="en-US" sz="2400">
                <a:solidFill>
                  <a:srgbClr val="006600"/>
                </a:solidFill>
                <a:ea typeface="標楷體" pitchFamily="65" charset="-120"/>
              </a:rPr>
              <a:t>  </a:t>
            </a:r>
            <a:r>
              <a:rPr lang="zh-TW" altLang="en-US">
                <a:solidFill>
                  <a:srgbClr val="006600"/>
                </a:solidFill>
              </a:rPr>
              <a:t>↓</a:t>
            </a:r>
            <a:endParaRPr lang="zh-TW" altLang="en-US" sz="2400">
              <a:solidFill>
                <a:srgbClr val="006600"/>
              </a:solidFill>
              <a:ea typeface="標楷體" pitchFamily="65" charset="-120"/>
            </a:endParaRPr>
          </a:p>
          <a:p>
            <a:r>
              <a:rPr lang="zh-TW" altLang="en-US" sz="2200">
                <a:solidFill>
                  <a:srgbClr val="006600"/>
                </a:solidFill>
                <a:ea typeface="標楷體" pitchFamily="65" charset="-120"/>
              </a:rPr>
              <a:t>簽辦</a:t>
            </a:r>
          </a:p>
          <a:p>
            <a:r>
              <a:rPr lang="zh-TW" altLang="en-US" sz="2400">
                <a:solidFill>
                  <a:srgbClr val="006600"/>
                </a:solidFill>
                <a:ea typeface="標楷體" pitchFamily="65" charset="-120"/>
              </a:rPr>
              <a:t>  </a:t>
            </a:r>
            <a:r>
              <a:rPr lang="zh-TW" altLang="en-US">
                <a:solidFill>
                  <a:srgbClr val="006600"/>
                </a:solidFill>
              </a:rPr>
              <a:t>↓</a:t>
            </a:r>
            <a:endParaRPr lang="zh-TW" altLang="en-US" sz="2400">
              <a:solidFill>
                <a:srgbClr val="006600"/>
              </a:solidFill>
              <a:ea typeface="標楷體" pitchFamily="65" charset="-120"/>
            </a:endParaRPr>
          </a:p>
          <a:p>
            <a:r>
              <a:rPr lang="zh-TW" altLang="en-US" sz="2200">
                <a:solidFill>
                  <a:srgbClr val="006600"/>
                </a:solidFill>
                <a:ea typeface="標楷體" pitchFamily="65" charset="-120"/>
              </a:rPr>
              <a:t>發文</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83768" y="404664"/>
            <a:ext cx="7467600" cy="1143000"/>
          </a:xfrm>
        </p:spPr>
        <p:txBody>
          <a:bodyPr>
            <a:normAutofit/>
          </a:bodyPr>
          <a:lstStyle/>
          <a:p>
            <a:r>
              <a:rPr lang="zh-TW" altLang="en-US" sz="3600" dirty="0" smtClean="0">
                <a:latin typeface="標楷體" pitchFamily="65" charset="-120"/>
                <a:ea typeface="標楷體" pitchFamily="65" charset="-120"/>
              </a:rPr>
              <a:t>檔案管理葵花寶典</a:t>
            </a:r>
            <a:endParaRPr lang="zh-TW" altLang="en-US" sz="3600" dirty="0">
              <a:latin typeface="標楷體" pitchFamily="65" charset="-120"/>
              <a:ea typeface="標楷體" pitchFamily="65" charset="-120"/>
            </a:endParaRPr>
          </a:p>
        </p:txBody>
      </p:sp>
      <p:sp>
        <p:nvSpPr>
          <p:cNvPr id="3" name="內容版面配置區 2"/>
          <p:cNvSpPr>
            <a:spLocks noGrp="1"/>
          </p:cNvSpPr>
          <p:nvPr>
            <p:ph sz="quarter" idx="1"/>
          </p:nvPr>
        </p:nvSpPr>
        <p:spPr>
          <a:xfrm>
            <a:off x="1907704" y="1984248"/>
            <a:ext cx="7467600" cy="4873752"/>
          </a:xfrm>
        </p:spPr>
        <p:txBody>
          <a:bodyPr/>
          <a:lstStyle/>
          <a:p>
            <a:pPr lvl="1"/>
            <a:r>
              <a:rPr lang="zh-TW" altLang="en-US" sz="2600" dirty="0" smtClean="0">
                <a:solidFill>
                  <a:srgbClr val="0000FF"/>
                </a:solidFill>
                <a:latin typeface="標楷體" pitchFamily="65" charset="-120"/>
                <a:ea typeface="標楷體" pitchFamily="65" charset="-120"/>
              </a:rPr>
              <a:t>檔案法及相關法令</a:t>
            </a:r>
            <a:endParaRPr lang="en-US" altLang="zh-TW" sz="2600" dirty="0" smtClean="0">
              <a:solidFill>
                <a:srgbClr val="0000FF"/>
              </a:solidFill>
              <a:latin typeface="標楷體" pitchFamily="65" charset="-120"/>
              <a:ea typeface="標楷體" pitchFamily="65" charset="-120"/>
            </a:endParaRPr>
          </a:p>
          <a:p>
            <a:pPr lvl="1"/>
            <a:r>
              <a:rPr lang="zh-TW" altLang="en-US" sz="2600" dirty="0" smtClean="0">
                <a:solidFill>
                  <a:srgbClr val="0000FF"/>
                </a:solidFill>
                <a:latin typeface="標楷體" pitchFamily="65" charset="-120"/>
                <a:ea typeface="標楷體" pitchFamily="65" charset="-120"/>
              </a:rPr>
              <a:t>機關檔案管理作業手冊</a:t>
            </a:r>
            <a:endParaRPr lang="en-US" altLang="zh-TW" sz="2600" dirty="0" smtClean="0">
              <a:solidFill>
                <a:srgbClr val="0000FF"/>
              </a:solidFill>
              <a:latin typeface="標楷體" pitchFamily="65" charset="-120"/>
              <a:ea typeface="標楷體" pitchFamily="65" charset="-120"/>
            </a:endParaRPr>
          </a:p>
          <a:p>
            <a:pPr lvl="1"/>
            <a:r>
              <a:rPr lang="zh-TW" altLang="en-US" sz="2600" dirty="0" smtClean="0">
                <a:solidFill>
                  <a:srgbClr val="0000FF"/>
                </a:solidFill>
                <a:latin typeface="標楷體" pitchFamily="65" charset="-120"/>
                <a:ea typeface="標楷體" pitchFamily="65" charset="-120"/>
              </a:rPr>
              <a:t>本機關檔案分類及保存年限區分表</a:t>
            </a:r>
            <a:endParaRPr lang="en-US" altLang="zh-TW" sz="2600" dirty="0" smtClean="0">
              <a:solidFill>
                <a:srgbClr val="0000FF"/>
              </a:solidFill>
              <a:latin typeface="標楷體" pitchFamily="65" charset="-120"/>
              <a:ea typeface="標楷體" pitchFamily="65" charset="-120"/>
            </a:endParaRPr>
          </a:p>
          <a:p>
            <a:pPr lvl="1"/>
            <a:r>
              <a:rPr lang="zh-TW" altLang="en-US" sz="2600" dirty="0" smtClean="0">
                <a:solidFill>
                  <a:srgbClr val="0000FF"/>
                </a:solidFill>
                <a:latin typeface="標楷體" pitchFamily="65" charset="-120"/>
                <a:ea typeface="標楷體" pitchFamily="65" charset="-120"/>
              </a:rPr>
              <a:t>各類檔案清理基準</a:t>
            </a:r>
            <a:endParaRPr lang="en-US" altLang="zh-TW" sz="2600" dirty="0" smtClean="0">
              <a:solidFill>
                <a:srgbClr val="0000FF"/>
              </a:solidFill>
              <a:latin typeface="標楷體" pitchFamily="65" charset="-120"/>
              <a:ea typeface="標楷體" pitchFamily="65" charset="-120"/>
            </a:endParaRPr>
          </a:p>
          <a:p>
            <a:pPr lvl="1"/>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47813" y="188913"/>
            <a:ext cx="8229600"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檔案應用申請</a:t>
            </a:r>
          </a:p>
        </p:txBody>
      </p:sp>
      <p:sp>
        <p:nvSpPr>
          <p:cNvPr id="26627" name="Rectangle 3"/>
          <p:cNvSpPr>
            <a:spLocks noGrp="1"/>
          </p:cNvSpPr>
          <p:nvPr>
            <p:ph sz="quarter" idx="1"/>
          </p:nvPr>
        </p:nvSpPr>
        <p:spPr>
          <a:xfrm>
            <a:off x="755650" y="1628775"/>
            <a:ext cx="7632700" cy="4965700"/>
          </a:xfrm>
        </p:spPr>
        <p:txBody>
          <a:bodyPr/>
          <a:lstStyle/>
          <a:p>
            <a:pPr eaLnBrk="1" hangingPunct="1">
              <a:lnSpc>
                <a:spcPct val="90000"/>
              </a:lnSpc>
            </a:pPr>
            <a:r>
              <a:rPr lang="zh-TW" altLang="en-US" sz="2800" smtClean="0">
                <a:solidFill>
                  <a:srgbClr val="0000FF"/>
                </a:solidFill>
                <a:latin typeface="標楷體" pitchFamily="65" charset="-120"/>
                <a:ea typeface="標楷體" pitchFamily="65" charset="-120"/>
              </a:rPr>
              <a:t>檔案目錄查詢</a:t>
            </a:r>
          </a:p>
          <a:p>
            <a:pPr lvl="1" eaLnBrk="1" hangingPunct="1">
              <a:lnSpc>
                <a:spcPct val="90000"/>
              </a:lnSpc>
            </a:pPr>
            <a:r>
              <a:rPr lang="zh-TW" altLang="en-US" sz="2200" smtClean="0">
                <a:latin typeface="標楷體" pitchFamily="65" charset="-120"/>
                <a:ea typeface="標楷體" pitchFamily="65" charset="-120"/>
              </a:rPr>
              <a:t>檔案管理局自</a:t>
            </a:r>
            <a:r>
              <a:rPr lang="en-US" altLang="zh-TW" sz="2200" smtClean="0">
                <a:latin typeface="標楷體" pitchFamily="65" charset="-120"/>
                <a:ea typeface="標楷體" pitchFamily="65" charset="-120"/>
              </a:rPr>
              <a:t>91</a:t>
            </a:r>
            <a:r>
              <a:rPr lang="zh-TW" altLang="en-US" sz="2200" smtClean="0">
                <a:latin typeface="標楷體" pitchFamily="65" charset="-120"/>
                <a:ea typeface="標楷體" pitchFamily="65" charset="-120"/>
              </a:rPr>
              <a:t>年</a:t>
            </a:r>
            <a:r>
              <a:rPr lang="en-US" altLang="zh-TW" sz="2200" smtClean="0">
                <a:latin typeface="標楷體" pitchFamily="65" charset="-120"/>
                <a:ea typeface="標楷體" pitchFamily="65" charset="-120"/>
              </a:rPr>
              <a:t>4</a:t>
            </a:r>
            <a:r>
              <a:rPr lang="zh-TW" altLang="en-US" sz="2200" smtClean="0">
                <a:latin typeface="標楷體" pitchFamily="65" charset="-120"/>
                <a:ea typeface="標楷體" pitchFamily="65" charset="-120"/>
              </a:rPr>
              <a:t>月</a:t>
            </a:r>
            <a:r>
              <a:rPr lang="en-US" altLang="zh-TW" sz="2200" smtClean="0">
                <a:latin typeface="標楷體" pitchFamily="65" charset="-120"/>
                <a:ea typeface="標楷體" pitchFamily="65" charset="-120"/>
              </a:rPr>
              <a:t>1</a:t>
            </a:r>
            <a:r>
              <a:rPr lang="zh-TW" altLang="en-US" sz="2200" smtClean="0">
                <a:latin typeface="標楷體" pitchFamily="65" charset="-120"/>
                <a:ea typeface="標楷體" pitchFamily="65" charset="-120"/>
              </a:rPr>
              <a:t>日起開始受理機關檔案目錄彙送作業，各機關送交之檔案目錄，將由檔案管理局彙整公布於「機關檔案目錄查詢網」</a:t>
            </a:r>
            <a:r>
              <a:rPr lang="en-US" altLang="zh-TW" sz="2200" smtClean="0">
                <a:latin typeface="標楷體" pitchFamily="65" charset="-120"/>
                <a:ea typeface="標楷體" pitchFamily="65" charset="-120"/>
              </a:rPr>
              <a:t>(Navigating Electronic Agencies’Records</a:t>
            </a:r>
            <a:r>
              <a:rPr lang="zh-TW" altLang="en-US" sz="2200" smtClean="0">
                <a:latin typeface="標楷體" pitchFamily="65" charset="-120"/>
                <a:ea typeface="標楷體" pitchFamily="65" charset="-120"/>
              </a:rPr>
              <a:t>，簡稱</a:t>
            </a:r>
            <a:r>
              <a:rPr lang="en-US" altLang="zh-TW" sz="2200" b="1" smtClean="0">
                <a:latin typeface="標楷體" pitchFamily="65" charset="-120"/>
                <a:ea typeface="標楷體" pitchFamily="65" charset="-120"/>
              </a:rPr>
              <a:t>NEAR</a:t>
            </a:r>
            <a:r>
              <a:rPr lang="en-US" altLang="zh-TW" sz="2200" smtClean="0">
                <a:latin typeface="標楷體" pitchFamily="65" charset="-120"/>
                <a:ea typeface="標楷體" pitchFamily="65" charset="-120"/>
              </a:rPr>
              <a:t>)</a:t>
            </a:r>
            <a:r>
              <a:rPr lang="zh-TW" altLang="en-US" sz="2200" smtClean="0">
                <a:latin typeface="標楷體" pitchFamily="65" charset="-120"/>
                <a:ea typeface="標楷體" pitchFamily="65" charset="-120"/>
              </a:rPr>
              <a:t>，以便利民眾申請應用檔案。網址：</a:t>
            </a:r>
            <a:r>
              <a:rPr lang="en-US" altLang="zh-TW" sz="2000" smtClean="0">
                <a:solidFill>
                  <a:schemeClr val="folHlink"/>
                </a:solidFill>
                <a:latin typeface="標楷體" pitchFamily="65" charset="-120"/>
                <a:ea typeface="標楷體" pitchFamily="65" charset="-120"/>
                <a:hlinkClick r:id="rId2"/>
              </a:rPr>
              <a:t>https://near.archives.gov.tw</a:t>
            </a:r>
            <a:endParaRPr lang="zh-TW" altLang="en-US" sz="2000" smtClean="0">
              <a:solidFill>
                <a:schemeClr val="folHlink"/>
              </a:solidFill>
              <a:latin typeface="標楷體" pitchFamily="65" charset="-120"/>
              <a:ea typeface="標楷體" pitchFamily="65" charset="-120"/>
            </a:endParaRPr>
          </a:p>
          <a:p>
            <a:pPr eaLnBrk="1" hangingPunct="1">
              <a:lnSpc>
                <a:spcPct val="90000"/>
              </a:lnSpc>
            </a:pPr>
            <a:r>
              <a:rPr lang="zh-TW" altLang="en-US" sz="2800" smtClean="0">
                <a:solidFill>
                  <a:srgbClr val="0000FF"/>
                </a:solidFill>
                <a:latin typeface="標楷體" pitchFamily="65" charset="-120"/>
                <a:ea typeface="標楷體" pitchFamily="65" charset="-120"/>
              </a:rPr>
              <a:t>申請書應載事項</a:t>
            </a:r>
          </a:p>
          <a:p>
            <a:pPr eaLnBrk="1" hangingPunct="1">
              <a:lnSpc>
                <a:spcPct val="90000"/>
              </a:lnSpc>
            </a:pPr>
            <a:r>
              <a:rPr lang="zh-TW" altLang="en-US" sz="2800" smtClean="0">
                <a:solidFill>
                  <a:srgbClr val="0000FF"/>
                </a:solidFill>
                <a:latin typeface="標楷體" pitchFamily="65" charset="-120"/>
                <a:ea typeface="標楷體" pitchFamily="65" charset="-120"/>
              </a:rPr>
              <a:t>申請書送交</a:t>
            </a:r>
          </a:p>
          <a:p>
            <a:pPr lvl="1" eaLnBrk="1" hangingPunct="1">
              <a:lnSpc>
                <a:spcPct val="90000"/>
              </a:lnSpc>
            </a:pPr>
            <a:r>
              <a:rPr lang="zh-TW" altLang="en-US" sz="2200" smtClean="0">
                <a:latin typeface="標楷體" pitchFamily="65" charset="-120"/>
                <a:ea typeface="標楷體" pitchFamily="65" charset="-120"/>
              </a:rPr>
              <a:t>親自持送</a:t>
            </a:r>
          </a:p>
          <a:p>
            <a:pPr lvl="1" eaLnBrk="1" hangingPunct="1">
              <a:lnSpc>
                <a:spcPct val="90000"/>
              </a:lnSpc>
            </a:pPr>
            <a:r>
              <a:rPr lang="zh-TW" altLang="en-US" sz="2200" smtClean="0">
                <a:latin typeface="標楷體" pitchFamily="65" charset="-120"/>
                <a:ea typeface="標楷體" pitchFamily="65" charset="-120"/>
              </a:rPr>
              <a:t>書面通訊</a:t>
            </a:r>
          </a:p>
          <a:p>
            <a:pPr lvl="1" eaLnBrk="1" hangingPunct="1">
              <a:lnSpc>
                <a:spcPct val="90000"/>
              </a:lnSpc>
            </a:pPr>
            <a:r>
              <a:rPr lang="zh-TW" altLang="en-US" sz="2200" smtClean="0">
                <a:latin typeface="標楷體" pitchFamily="65" charset="-120"/>
                <a:ea typeface="標楷體" pitchFamily="65" charset="-120"/>
              </a:rPr>
              <a:t>透過電子傳遞方式</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1547813" y="188913"/>
            <a:ext cx="8229600" cy="11430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申請書應載事項</a:t>
            </a:r>
          </a:p>
        </p:txBody>
      </p:sp>
      <p:sp>
        <p:nvSpPr>
          <p:cNvPr id="27651" name="Rectangle 3"/>
          <p:cNvSpPr>
            <a:spLocks noGrp="1"/>
          </p:cNvSpPr>
          <p:nvPr>
            <p:ph sz="quarter" idx="1"/>
          </p:nvPr>
        </p:nvSpPr>
        <p:spPr>
          <a:xfrm>
            <a:off x="827088" y="1484313"/>
            <a:ext cx="7345362" cy="5184775"/>
          </a:xfrm>
        </p:spPr>
        <p:txBody>
          <a:bodyPr/>
          <a:lstStyle/>
          <a:p>
            <a:pPr eaLnBrk="1" hangingPunct="1"/>
            <a:r>
              <a:rPr lang="zh-TW" altLang="en-US" sz="2200" dirty="0" smtClean="0">
                <a:latin typeface="標楷體" pitchFamily="65" charset="-120"/>
                <a:ea typeface="標楷體" pitchFamily="65" charset="-120"/>
              </a:rPr>
              <a:t>申</a:t>
            </a:r>
            <a:r>
              <a:rPr lang="zh-TW" altLang="en-US" sz="2200" dirty="0" smtClean="0">
                <a:solidFill>
                  <a:srgbClr val="000000"/>
                </a:solidFill>
                <a:latin typeface="標楷體" pitchFamily="65" charset="-120"/>
                <a:ea typeface="標楷體" pitchFamily="65" charset="-120"/>
              </a:rPr>
              <a:t>請人之</a:t>
            </a:r>
            <a:r>
              <a:rPr lang="zh-TW" altLang="en-US" sz="2200" u="sng" dirty="0" smtClean="0">
                <a:solidFill>
                  <a:srgbClr val="000000"/>
                </a:solidFill>
                <a:latin typeface="標楷體" pitchFamily="65" charset="-120"/>
                <a:ea typeface="標楷體" pitchFamily="65" charset="-120"/>
              </a:rPr>
              <a:t>姓名</a:t>
            </a:r>
            <a:r>
              <a:rPr lang="zh-TW" altLang="en-US" sz="2200" dirty="0" smtClean="0">
                <a:solidFill>
                  <a:srgbClr val="000000"/>
                </a:solidFill>
                <a:latin typeface="標楷體" pitchFamily="65" charset="-120"/>
                <a:ea typeface="標楷體" pitchFamily="65" charset="-120"/>
              </a:rPr>
              <a:t>、</a:t>
            </a:r>
            <a:r>
              <a:rPr lang="zh-TW" altLang="en-US" sz="2200" u="sng" dirty="0" smtClean="0">
                <a:solidFill>
                  <a:srgbClr val="000000"/>
                </a:solidFill>
                <a:latin typeface="標楷體" pitchFamily="65" charset="-120"/>
                <a:ea typeface="標楷體" pitchFamily="65" charset="-120"/>
              </a:rPr>
              <a:t>出生年月日</a:t>
            </a:r>
            <a:r>
              <a:rPr lang="zh-TW" altLang="en-US" sz="2200" dirty="0" smtClean="0">
                <a:solidFill>
                  <a:srgbClr val="000000"/>
                </a:solidFill>
                <a:latin typeface="標楷體" pitchFamily="65" charset="-120"/>
                <a:ea typeface="標楷體" pitchFamily="65" charset="-120"/>
              </a:rPr>
              <a:t>、</a:t>
            </a:r>
            <a:r>
              <a:rPr lang="zh-TW" altLang="en-US" sz="2200" u="sng" dirty="0" smtClean="0">
                <a:solidFill>
                  <a:srgbClr val="000000"/>
                </a:solidFill>
                <a:latin typeface="標楷體" pitchFamily="65" charset="-120"/>
                <a:ea typeface="標楷體" pitchFamily="65" charset="-120"/>
              </a:rPr>
              <a:t>電話</a:t>
            </a:r>
            <a:r>
              <a:rPr lang="zh-TW" altLang="en-US" sz="2200" dirty="0" smtClean="0">
                <a:solidFill>
                  <a:srgbClr val="000000"/>
                </a:solidFill>
                <a:latin typeface="標楷體" pitchFamily="65" charset="-120"/>
                <a:ea typeface="標楷體" pitchFamily="65" charset="-120"/>
              </a:rPr>
              <a:t>、</a:t>
            </a:r>
            <a:r>
              <a:rPr lang="zh-TW" altLang="en-US" sz="2200" u="sng" dirty="0" smtClean="0">
                <a:solidFill>
                  <a:srgbClr val="000000"/>
                </a:solidFill>
                <a:latin typeface="標楷體" pitchFamily="65" charset="-120"/>
                <a:ea typeface="標楷體" pitchFamily="65" charset="-120"/>
              </a:rPr>
              <a:t>住（居）所</a:t>
            </a:r>
            <a:r>
              <a:rPr lang="zh-TW" altLang="en-US" sz="2200" dirty="0" smtClean="0">
                <a:solidFill>
                  <a:srgbClr val="000000"/>
                </a:solidFill>
                <a:latin typeface="標楷體" pitchFamily="65" charset="-120"/>
                <a:ea typeface="標楷體" pitchFamily="65" charset="-120"/>
              </a:rPr>
              <a:t>、</a:t>
            </a:r>
            <a:r>
              <a:rPr lang="zh-TW" altLang="en-US" sz="2200" u="sng" dirty="0" smtClean="0">
                <a:solidFill>
                  <a:srgbClr val="000000"/>
                </a:solidFill>
                <a:latin typeface="標楷體" pitchFamily="65" charset="-120"/>
                <a:ea typeface="標楷體" pitchFamily="65" charset="-120"/>
              </a:rPr>
              <a:t>身分證明文件字號</a:t>
            </a:r>
            <a:r>
              <a:rPr lang="zh-TW" altLang="en-US" sz="2200" dirty="0" smtClean="0">
                <a:solidFill>
                  <a:srgbClr val="000000"/>
                </a:solidFill>
                <a:latin typeface="標楷體" pitchFamily="65" charset="-120"/>
                <a:ea typeface="標楷體" pitchFamily="65" charset="-120"/>
              </a:rPr>
              <a:t>。如係法人或其他設有管理人或代表人之團體，其</a:t>
            </a:r>
            <a:r>
              <a:rPr lang="zh-TW" altLang="en-US" sz="2200" u="sng" dirty="0" smtClean="0">
                <a:solidFill>
                  <a:srgbClr val="000000"/>
                </a:solidFill>
                <a:latin typeface="標楷體" pitchFamily="65" charset="-120"/>
                <a:ea typeface="標楷體" pitchFamily="65" charset="-120"/>
              </a:rPr>
              <a:t>名稱</a:t>
            </a:r>
            <a:r>
              <a:rPr lang="zh-TW" altLang="en-US" sz="2200" dirty="0" smtClean="0">
                <a:solidFill>
                  <a:srgbClr val="000000"/>
                </a:solidFill>
                <a:latin typeface="標楷體" pitchFamily="65" charset="-120"/>
                <a:ea typeface="標楷體" pitchFamily="65" charset="-120"/>
              </a:rPr>
              <a:t>、</a:t>
            </a:r>
            <a:r>
              <a:rPr lang="zh-TW" altLang="en-US" sz="2200" u="sng" dirty="0" smtClean="0">
                <a:solidFill>
                  <a:srgbClr val="000000"/>
                </a:solidFill>
                <a:latin typeface="標楷體" pitchFamily="65" charset="-120"/>
                <a:ea typeface="標楷體" pitchFamily="65" charset="-120"/>
              </a:rPr>
              <a:t>事務所或營業所及管理人或代表人之姓名</a:t>
            </a:r>
            <a:r>
              <a:rPr lang="zh-TW" altLang="en-US" sz="2200" dirty="0" smtClean="0">
                <a:solidFill>
                  <a:srgbClr val="000000"/>
                </a:solidFill>
                <a:latin typeface="標楷體" pitchFamily="65" charset="-120"/>
                <a:ea typeface="標楷體" pitchFamily="65" charset="-120"/>
              </a:rPr>
              <a:t>、</a:t>
            </a:r>
            <a:r>
              <a:rPr lang="zh-TW" altLang="en-US" sz="2200" u="sng" dirty="0" smtClean="0">
                <a:solidFill>
                  <a:srgbClr val="000000"/>
                </a:solidFill>
                <a:latin typeface="標楷體" pitchFamily="65" charset="-120"/>
                <a:ea typeface="標楷體" pitchFamily="65" charset="-120"/>
              </a:rPr>
              <a:t>出生年月日</a:t>
            </a:r>
            <a:r>
              <a:rPr lang="zh-TW" altLang="en-US" sz="2200" dirty="0" smtClean="0">
                <a:solidFill>
                  <a:srgbClr val="000000"/>
                </a:solidFill>
                <a:latin typeface="標楷體" pitchFamily="65" charset="-120"/>
                <a:ea typeface="標楷體" pitchFamily="65" charset="-120"/>
              </a:rPr>
              <a:t>、</a:t>
            </a:r>
            <a:r>
              <a:rPr lang="zh-TW" altLang="en-US" sz="2200" u="sng" dirty="0" smtClean="0">
                <a:solidFill>
                  <a:srgbClr val="000000"/>
                </a:solidFill>
                <a:latin typeface="標楷體" pitchFamily="65" charset="-120"/>
                <a:ea typeface="標楷體" pitchFamily="65" charset="-120"/>
              </a:rPr>
              <a:t>電話</a:t>
            </a:r>
            <a:r>
              <a:rPr lang="zh-TW" altLang="en-US" sz="2200" dirty="0" smtClean="0">
                <a:solidFill>
                  <a:srgbClr val="000000"/>
                </a:solidFill>
                <a:latin typeface="標楷體" pitchFamily="65" charset="-120"/>
                <a:ea typeface="標楷體" pitchFamily="65" charset="-120"/>
              </a:rPr>
              <a:t>、</a:t>
            </a:r>
            <a:r>
              <a:rPr lang="zh-TW" altLang="en-US" sz="2200" u="sng" dirty="0" smtClean="0">
                <a:solidFill>
                  <a:srgbClr val="000000"/>
                </a:solidFill>
                <a:latin typeface="標楷體" pitchFamily="65" charset="-120"/>
                <a:ea typeface="標楷體" pitchFamily="65" charset="-120"/>
              </a:rPr>
              <a:t>住（居）所</a:t>
            </a:r>
          </a:p>
          <a:p>
            <a:pPr eaLnBrk="1" hangingPunct="1"/>
            <a:r>
              <a:rPr lang="zh-TW" altLang="en-US" sz="2200" dirty="0" smtClean="0">
                <a:solidFill>
                  <a:srgbClr val="000000"/>
                </a:solidFill>
                <a:latin typeface="標楷體" pitchFamily="65" charset="-120"/>
                <a:ea typeface="標楷體" pitchFamily="65" charset="-120"/>
              </a:rPr>
              <a:t>有代理人者，其姓名、出生年月日、電話、住（居）所、身分證明文件字號，委任申請者，並應提出委任書；如係法定代理者，應敘明其關係</a:t>
            </a:r>
          </a:p>
          <a:p>
            <a:pPr eaLnBrk="1" hangingPunct="1"/>
            <a:r>
              <a:rPr lang="zh-TW" altLang="en-US" sz="2200" u="sng" dirty="0" smtClean="0">
                <a:solidFill>
                  <a:srgbClr val="000000"/>
                </a:solidFill>
                <a:latin typeface="標楷體" pitchFamily="65" charset="-120"/>
                <a:ea typeface="標楷體" pitchFamily="65" charset="-120"/>
              </a:rPr>
              <a:t>申請項目</a:t>
            </a:r>
          </a:p>
          <a:p>
            <a:pPr eaLnBrk="1" hangingPunct="1"/>
            <a:r>
              <a:rPr lang="zh-TW" altLang="en-US" sz="2200" u="sng" dirty="0" smtClean="0">
                <a:solidFill>
                  <a:srgbClr val="000000"/>
                </a:solidFill>
                <a:latin typeface="標楷體" pitchFamily="65" charset="-120"/>
                <a:ea typeface="標楷體" pitchFamily="65" charset="-120"/>
              </a:rPr>
              <a:t>檔案名稱或內容要旨</a:t>
            </a:r>
          </a:p>
          <a:p>
            <a:pPr eaLnBrk="1" hangingPunct="1"/>
            <a:r>
              <a:rPr lang="zh-TW" altLang="en-US" sz="2200" u="sng" dirty="0" smtClean="0">
                <a:solidFill>
                  <a:srgbClr val="000000"/>
                </a:solidFill>
                <a:latin typeface="標楷體" pitchFamily="65" charset="-120"/>
                <a:ea typeface="標楷體" pitchFamily="65" charset="-120"/>
              </a:rPr>
              <a:t>檔號</a:t>
            </a:r>
          </a:p>
          <a:p>
            <a:pPr eaLnBrk="1" hangingPunct="1"/>
            <a:r>
              <a:rPr lang="zh-TW" altLang="en-US" sz="2200" u="sng" dirty="0" smtClean="0">
                <a:solidFill>
                  <a:srgbClr val="000000"/>
                </a:solidFill>
                <a:latin typeface="標楷體" pitchFamily="65" charset="-120"/>
                <a:ea typeface="標楷體" pitchFamily="65" charset="-120"/>
              </a:rPr>
              <a:t>申請目的</a:t>
            </a:r>
          </a:p>
          <a:p>
            <a:pPr eaLnBrk="1" hangingPunct="1"/>
            <a:r>
              <a:rPr lang="zh-TW" altLang="en-US" sz="2200" dirty="0" smtClean="0">
                <a:solidFill>
                  <a:srgbClr val="000000"/>
                </a:solidFill>
                <a:latin typeface="標楷體" pitchFamily="65" charset="-120"/>
                <a:ea typeface="標楷體" pitchFamily="65" charset="-120"/>
              </a:rPr>
              <a:t>如有使用檔案原件之必要者，其</a:t>
            </a:r>
            <a:r>
              <a:rPr lang="zh-TW" altLang="en-US" sz="2200" u="sng" dirty="0" smtClean="0">
                <a:solidFill>
                  <a:srgbClr val="000000"/>
                </a:solidFill>
                <a:latin typeface="標楷體" pitchFamily="65" charset="-120"/>
                <a:ea typeface="標楷體" pitchFamily="65" charset="-120"/>
              </a:rPr>
              <a:t>事由</a:t>
            </a:r>
          </a:p>
          <a:p>
            <a:pPr eaLnBrk="1" hangingPunct="1"/>
            <a:r>
              <a:rPr lang="zh-TW" altLang="en-US" sz="2200" u="sng" dirty="0" smtClean="0">
                <a:solidFill>
                  <a:srgbClr val="000000"/>
                </a:solidFill>
                <a:latin typeface="標楷體" pitchFamily="65" charset="-120"/>
                <a:ea typeface="標楷體" pitchFamily="65" charset="-120"/>
              </a:rPr>
              <a:t>申請日期</a:t>
            </a:r>
          </a:p>
          <a:p>
            <a:pPr eaLnBrk="1" hangingPunct="1"/>
            <a:endParaRPr lang="zh-TW" altLang="en-US" sz="22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2051050" y="0"/>
            <a:ext cx="8229600" cy="11430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審核及回覆</a:t>
            </a:r>
          </a:p>
        </p:txBody>
      </p:sp>
      <p:sp>
        <p:nvSpPr>
          <p:cNvPr id="28675" name="Rectangle 3"/>
          <p:cNvSpPr>
            <a:spLocks noGrp="1"/>
          </p:cNvSpPr>
          <p:nvPr>
            <p:ph sz="quarter" idx="1"/>
          </p:nvPr>
        </p:nvSpPr>
        <p:spPr>
          <a:xfrm>
            <a:off x="755650" y="1268413"/>
            <a:ext cx="7643813" cy="5327650"/>
          </a:xfrm>
        </p:spPr>
        <p:txBody>
          <a:bodyPr/>
          <a:lstStyle/>
          <a:p>
            <a:pPr eaLnBrk="1" hangingPunct="1"/>
            <a:r>
              <a:rPr lang="zh-TW" altLang="en-US" sz="2800" smtClean="0">
                <a:solidFill>
                  <a:srgbClr val="0000FF"/>
                </a:solidFill>
                <a:latin typeface="標楷體" pitchFamily="65" charset="-120"/>
                <a:ea typeface="標楷體" pitchFamily="65" charset="-120"/>
              </a:rPr>
              <a:t>程序審查</a:t>
            </a:r>
          </a:p>
          <a:p>
            <a:pPr lvl="1" eaLnBrk="1" hangingPunct="1"/>
            <a:r>
              <a:rPr lang="zh-TW" altLang="en-US" sz="2400" smtClean="0">
                <a:solidFill>
                  <a:srgbClr val="000000"/>
                </a:solidFill>
                <a:latin typeface="標楷體" pitchFamily="65" charset="-120"/>
                <a:ea typeface="標楷體" pitchFamily="65" charset="-120"/>
              </a:rPr>
              <a:t>受理單位檢查申請案件是否符合規定</a:t>
            </a:r>
          </a:p>
          <a:p>
            <a:pPr lvl="2" eaLnBrk="1" hangingPunct="1"/>
            <a:r>
              <a:rPr lang="zh-TW" altLang="en-US" sz="2000" smtClean="0">
                <a:solidFill>
                  <a:srgbClr val="0000FF"/>
                </a:solidFill>
                <a:latin typeface="標楷體" pitchFamily="65" charset="-120"/>
                <a:ea typeface="標楷體" pitchFamily="65" charset="-120"/>
              </a:rPr>
              <a:t>如有不合規定或資料不全者，應通知申請人</a:t>
            </a:r>
            <a:r>
              <a:rPr lang="en-US" altLang="zh-TW" sz="2000" smtClean="0">
                <a:solidFill>
                  <a:srgbClr val="CC3300"/>
                </a:solidFill>
                <a:latin typeface="標楷體" pitchFamily="65" charset="-120"/>
                <a:ea typeface="標楷體" pitchFamily="65" charset="-120"/>
                <a:cs typeface="Times New Roman" pitchFamily="18" charset="0"/>
              </a:rPr>
              <a:t>7</a:t>
            </a:r>
            <a:r>
              <a:rPr lang="zh-TW" altLang="en-US" sz="2000" smtClean="0">
                <a:solidFill>
                  <a:srgbClr val="CC3300"/>
                </a:solidFill>
                <a:latin typeface="標楷體" pitchFamily="65" charset="-120"/>
                <a:ea typeface="標楷體" pitchFamily="65" charset="-120"/>
              </a:rPr>
              <a:t>日內</a:t>
            </a:r>
            <a:r>
              <a:rPr lang="zh-TW" altLang="en-US" sz="2000" smtClean="0">
                <a:solidFill>
                  <a:srgbClr val="0000FF"/>
                </a:solidFill>
                <a:latin typeface="標楷體" pitchFamily="65" charset="-120"/>
                <a:ea typeface="標楷體" pitchFamily="65" charset="-120"/>
              </a:rPr>
              <a:t>補正；逾期不補正或不能補正者，得依法駁回其申請。</a:t>
            </a:r>
          </a:p>
          <a:p>
            <a:pPr lvl="2" eaLnBrk="1" hangingPunct="1"/>
            <a:r>
              <a:rPr lang="zh-TW" altLang="en-US" sz="2000" smtClean="0">
                <a:solidFill>
                  <a:srgbClr val="0000FF"/>
                </a:solidFill>
                <a:latin typeface="標楷體" pitchFamily="65" charset="-120"/>
                <a:ea typeface="標楷體" pitchFamily="65" charset="-120"/>
              </a:rPr>
              <a:t>受理申請，應儘速辦理，最遲應自受理之日起</a:t>
            </a:r>
            <a:r>
              <a:rPr lang="en-US" altLang="zh-TW" sz="2000" smtClean="0">
                <a:solidFill>
                  <a:srgbClr val="CC3300"/>
                </a:solidFill>
                <a:latin typeface="標楷體" pitchFamily="65" charset="-120"/>
                <a:ea typeface="標楷體" pitchFamily="65" charset="-120"/>
              </a:rPr>
              <a:t>30</a:t>
            </a:r>
            <a:r>
              <a:rPr lang="zh-TW" altLang="en-US" sz="2000" smtClean="0">
                <a:solidFill>
                  <a:srgbClr val="CC3300"/>
                </a:solidFill>
                <a:latin typeface="標楷體" pitchFamily="65" charset="-120"/>
                <a:ea typeface="標楷體" pitchFamily="65" charset="-120"/>
              </a:rPr>
              <a:t>日內</a:t>
            </a:r>
            <a:r>
              <a:rPr lang="zh-TW" altLang="en-US" sz="2000" smtClean="0">
                <a:solidFill>
                  <a:srgbClr val="0000FF"/>
                </a:solidFill>
                <a:latin typeface="標楷體" pitchFamily="65" charset="-120"/>
                <a:ea typeface="標楷體" pitchFamily="65" charset="-120"/>
              </a:rPr>
              <a:t>，以書面通知申請人審核結果。如有補正資料者，自申請人補正之日起算。</a:t>
            </a:r>
            <a:r>
              <a:rPr lang="en-US" altLang="zh-TW" sz="2000" smtClean="0">
                <a:solidFill>
                  <a:srgbClr val="9858DE"/>
                </a:solidFill>
                <a:latin typeface="標楷體" pitchFamily="65" charset="-120"/>
                <a:ea typeface="標楷體" pitchFamily="65" charset="-120"/>
              </a:rPr>
              <a:t>(</a:t>
            </a:r>
            <a:r>
              <a:rPr lang="zh-TW" altLang="en-US" sz="2000" smtClean="0">
                <a:solidFill>
                  <a:srgbClr val="9858DE"/>
                </a:solidFill>
                <a:latin typeface="標楷體" pitchFamily="65" charset="-120"/>
                <a:ea typeface="標楷體" pitchFamily="65" charset="-120"/>
              </a:rPr>
              <a:t>檔案法施行細則第</a:t>
            </a:r>
            <a:r>
              <a:rPr lang="en-US" altLang="zh-TW" sz="2000" smtClean="0">
                <a:solidFill>
                  <a:srgbClr val="9858DE"/>
                </a:solidFill>
                <a:latin typeface="標楷體" pitchFamily="65" charset="-120"/>
                <a:ea typeface="標楷體" pitchFamily="65" charset="-120"/>
              </a:rPr>
              <a:t>19</a:t>
            </a:r>
            <a:r>
              <a:rPr lang="zh-TW" altLang="en-US" sz="2000" smtClean="0">
                <a:solidFill>
                  <a:srgbClr val="9858DE"/>
                </a:solidFill>
                <a:latin typeface="標楷體" pitchFamily="65" charset="-120"/>
                <a:ea typeface="標楷體" pitchFamily="65" charset="-120"/>
              </a:rPr>
              <a:t>條</a:t>
            </a:r>
            <a:r>
              <a:rPr lang="en-US" altLang="zh-TW" sz="2000" smtClean="0">
                <a:solidFill>
                  <a:srgbClr val="9858DE"/>
                </a:solidFill>
                <a:latin typeface="標楷體" pitchFamily="65" charset="-120"/>
                <a:ea typeface="標楷體" pitchFamily="65" charset="-120"/>
              </a:rPr>
              <a:t>)</a:t>
            </a:r>
            <a:endParaRPr lang="zh-TW" altLang="en-US" sz="2000" smtClean="0">
              <a:solidFill>
                <a:srgbClr val="9858DE"/>
              </a:solidFill>
              <a:latin typeface="標楷體" pitchFamily="65" charset="-120"/>
              <a:ea typeface="標楷體" pitchFamily="65" charset="-120"/>
            </a:endParaRPr>
          </a:p>
          <a:p>
            <a:pPr eaLnBrk="1" hangingPunct="1"/>
            <a:r>
              <a:rPr lang="zh-TW" altLang="en-US" sz="2800" smtClean="0">
                <a:solidFill>
                  <a:srgbClr val="0000FF"/>
                </a:solidFill>
                <a:latin typeface="標楷體" pitchFamily="65" charset="-120"/>
                <a:ea typeface="標楷體" pitchFamily="65" charset="-120"/>
              </a:rPr>
              <a:t>實質審查</a:t>
            </a:r>
          </a:p>
          <a:p>
            <a:pPr eaLnBrk="1" hangingPunct="1"/>
            <a:r>
              <a:rPr lang="zh-TW" altLang="en-US" sz="2800" smtClean="0">
                <a:solidFill>
                  <a:srgbClr val="0000FF"/>
                </a:solidFill>
                <a:latin typeface="標楷體" pitchFamily="65" charset="-120"/>
                <a:ea typeface="標楷體" pitchFamily="65" charset="-120"/>
              </a:rPr>
              <a:t>審核回覆</a:t>
            </a:r>
          </a:p>
          <a:p>
            <a:pPr lvl="1" eaLnBrk="1" hangingPunct="1"/>
            <a:r>
              <a:rPr lang="zh-TW" altLang="en-US" sz="2400" smtClean="0">
                <a:solidFill>
                  <a:srgbClr val="000000"/>
                </a:solidFill>
                <a:latin typeface="標楷體" pitchFamily="65" charset="-120"/>
                <a:ea typeface="標楷體" pitchFamily="65" charset="-120"/>
              </a:rPr>
              <a:t>申請人已以電子傳遞方式請求應用檔案或於申請書上註明電子傳遞位址者，審核通知書得以電子傳遞方式為之。</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331913" y="549275"/>
            <a:ext cx="8229600"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機關檔案應用准駁</a:t>
            </a:r>
            <a:r>
              <a:rPr lang="zh-TW" altLang="en-US" sz="4000" dirty="0" smtClean="0">
                <a:latin typeface="標楷體" pitchFamily="65" charset="-120"/>
                <a:ea typeface="標楷體" pitchFamily="65" charset="-120"/>
              </a:rPr>
              <a:t>依據</a:t>
            </a:r>
            <a:endParaRPr lang="zh-TW" altLang="en-US" sz="2800" dirty="0" smtClean="0">
              <a:latin typeface="標楷體" pitchFamily="65" charset="-120"/>
              <a:ea typeface="標楷體" pitchFamily="65" charset="-120"/>
            </a:endParaRPr>
          </a:p>
        </p:txBody>
      </p:sp>
      <p:sp>
        <p:nvSpPr>
          <p:cNvPr id="29699" name="Rectangle 3"/>
          <p:cNvSpPr>
            <a:spLocks noGrp="1"/>
          </p:cNvSpPr>
          <p:nvPr>
            <p:ph sz="quarter" idx="1"/>
          </p:nvPr>
        </p:nvSpPr>
        <p:spPr>
          <a:xfrm>
            <a:off x="1331913" y="1935163"/>
            <a:ext cx="6696075" cy="4389437"/>
          </a:xfrm>
        </p:spPr>
        <p:txBody>
          <a:bodyPr/>
          <a:lstStyle/>
          <a:p>
            <a:pPr eaLnBrk="1" hangingPunct="1">
              <a:lnSpc>
                <a:spcPct val="90000"/>
              </a:lnSpc>
            </a:pPr>
            <a:r>
              <a:rPr lang="zh-TW" altLang="en-US" sz="2800" smtClean="0">
                <a:latin typeface="標楷體" pitchFamily="65" charset="-120"/>
                <a:ea typeface="標楷體" pitchFamily="65" charset="-120"/>
              </a:rPr>
              <a:t>檔案法第</a:t>
            </a:r>
            <a:r>
              <a:rPr lang="en-US" altLang="zh-TW" sz="2800" smtClean="0">
                <a:latin typeface="標楷體" pitchFamily="65" charset="-120"/>
                <a:ea typeface="標楷體" pitchFamily="65" charset="-120"/>
              </a:rPr>
              <a:t>18</a:t>
            </a:r>
            <a:r>
              <a:rPr lang="zh-TW" altLang="en-US" sz="2800" smtClean="0">
                <a:latin typeface="標楷體" pitchFamily="65" charset="-120"/>
                <a:ea typeface="標楷體" pitchFamily="65" charset="-120"/>
              </a:rPr>
              <a:t>條 </a:t>
            </a:r>
          </a:p>
          <a:p>
            <a:pPr lvl="1" eaLnBrk="1" hangingPunct="1">
              <a:lnSpc>
                <a:spcPct val="90000"/>
              </a:lnSpc>
            </a:pPr>
            <a:r>
              <a:rPr lang="zh-TW" altLang="en-US" sz="2400" smtClean="0">
                <a:solidFill>
                  <a:schemeClr val="hlink"/>
                </a:solidFill>
                <a:latin typeface="標楷體" pitchFamily="65" charset="-120"/>
                <a:ea typeface="標楷體" pitchFamily="65" charset="-120"/>
              </a:rPr>
              <a:t>檔案拒絕申請之規定</a:t>
            </a:r>
          </a:p>
          <a:p>
            <a:pPr marL="1143000" lvl="2" indent="-228600" eaLnBrk="1" hangingPunct="1">
              <a:lnSpc>
                <a:spcPct val="90000"/>
              </a:lnSpc>
            </a:pPr>
            <a:r>
              <a:rPr lang="zh-TW" altLang="en-US" sz="2200" smtClean="0">
                <a:solidFill>
                  <a:srgbClr val="0000FF"/>
                </a:solidFill>
                <a:latin typeface="標楷體" pitchFamily="65" charset="-120"/>
                <a:ea typeface="標楷體" pitchFamily="65" charset="-120"/>
              </a:rPr>
              <a:t>有關國家機密者</a:t>
            </a:r>
          </a:p>
          <a:p>
            <a:pPr marL="1143000" lvl="2" indent="-228600" eaLnBrk="1" hangingPunct="1">
              <a:lnSpc>
                <a:spcPct val="90000"/>
              </a:lnSpc>
            </a:pPr>
            <a:r>
              <a:rPr lang="zh-TW" altLang="en-US" sz="2200" smtClean="0">
                <a:solidFill>
                  <a:srgbClr val="0000FF"/>
                </a:solidFill>
                <a:latin typeface="標楷體" pitchFamily="65" charset="-120"/>
                <a:ea typeface="標楷體" pitchFamily="65" charset="-120"/>
              </a:rPr>
              <a:t>有關犯罪資料者</a:t>
            </a:r>
          </a:p>
          <a:p>
            <a:pPr marL="1143000" lvl="2" indent="-228600" eaLnBrk="1" hangingPunct="1">
              <a:lnSpc>
                <a:spcPct val="90000"/>
              </a:lnSpc>
            </a:pPr>
            <a:r>
              <a:rPr lang="zh-TW" altLang="en-US" sz="2200" smtClean="0">
                <a:solidFill>
                  <a:srgbClr val="0000FF"/>
                </a:solidFill>
                <a:latin typeface="標楷體" pitchFamily="65" charset="-120"/>
                <a:ea typeface="標楷體" pitchFamily="65" charset="-120"/>
              </a:rPr>
              <a:t>有關工商秘密者</a:t>
            </a:r>
          </a:p>
          <a:p>
            <a:pPr marL="1143000" lvl="2" indent="-228600" eaLnBrk="1" hangingPunct="1">
              <a:lnSpc>
                <a:spcPct val="90000"/>
              </a:lnSpc>
            </a:pPr>
            <a:r>
              <a:rPr lang="zh-TW" altLang="en-US" sz="2200" smtClean="0">
                <a:solidFill>
                  <a:srgbClr val="0000FF"/>
                </a:solidFill>
                <a:latin typeface="標楷體" pitchFamily="65" charset="-120"/>
                <a:ea typeface="標楷體" pitchFamily="65" charset="-120"/>
              </a:rPr>
              <a:t>有關學識技能檢定及資格審查之資料者</a:t>
            </a:r>
          </a:p>
          <a:p>
            <a:pPr marL="1143000" lvl="2" indent="-228600" eaLnBrk="1" hangingPunct="1">
              <a:lnSpc>
                <a:spcPct val="90000"/>
              </a:lnSpc>
            </a:pPr>
            <a:r>
              <a:rPr lang="zh-TW" altLang="en-US" sz="2200" smtClean="0">
                <a:solidFill>
                  <a:srgbClr val="0000FF"/>
                </a:solidFill>
                <a:latin typeface="標楷體" pitchFamily="65" charset="-120"/>
                <a:ea typeface="標楷體" pitchFamily="65" charset="-120"/>
              </a:rPr>
              <a:t>有關人事及薪資資料者</a:t>
            </a:r>
          </a:p>
          <a:p>
            <a:pPr marL="1143000" lvl="2" indent="-228600" eaLnBrk="1" hangingPunct="1">
              <a:lnSpc>
                <a:spcPct val="90000"/>
              </a:lnSpc>
            </a:pPr>
            <a:r>
              <a:rPr lang="zh-TW" altLang="en-US" sz="2200" smtClean="0">
                <a:solidFill>
                  <a:srgbClr val="0000FF"/>
                </a:solidFill>
                <a:latin typeface="標楷體" pitchFamily="65" charset="-120"/>
                <a:ea typeface="標楷體" pitchFamily="65" charset="-120"/>
              </a:rPr>
              <a:t>依法令或契約有保密之義務者</a:t>
            </a:r>
          </a:p>
          <a:p>
            <a:pPr marL="1143000" lvl="2" indent="-228600" eaLnBrk="1" hangingPunct="1">
              <a:lnSpc>
                <a:spcPct val="90000"/>
              </a:lnSpc>
            </a:pPr>
            <a:r>
              <a:rPr lang="zh-TW" altLang="en-US" sz="2200" smtClean="0">
                <a:solidFill>
                  <a:srgbClr val="0000FF"/>
                </a:solidFill>
                <a:latin typeface="標楷體" pitchFamily="65" charset="-120"/>
                <a:ea typeface="標楷體" pitchFamily="65" charset="-120"/>
              </a:rPr>
              <a:t>其他為維護公共利益或第三人之正當權益者</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116013" y="333375"/>
            <a:ext cx="8229600"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機關檔案應用准駁</a:t>
            </a:r>
            <a:r>
              <a:rPr lang="zh-TW" altLang="en-US" sz="4000" dirty="0" smtClean="0">
                <a:latin typeface="標楷體" pitchFamily="65" charset="-120"/>
                <a:ea typeface="標楷體" pitchFamily="65" charset="-120"/>
              </a:rPr>
              <a:t>依據</a:t>
            </a:r>
            <a:endParaRPr lang="en-US" altLang="zh-TW" sz="3200" dirty="0" smtClean="0">
              <a:latin typeface="標楷體" pitchFamily="65" charset="-120"/>
              <a:ea typeface="標楷體" pitchFamily="65" charset="-120"/>
            </a:endParaRPr>
          </a:p>
        </p:txBody>
      </p:sp>
      <p:sp>
        <p:nvSpPr>
          <p:cNvPr id="30723" name="Rectangle 3"/>
          <p:cNvSpPr>
            <a:spLocks noGrp="1"/>
          </p:cNvSpPr>
          <p:nvPr>
            <p:ph sz="quarter" idx="1"/>
          </p:nvPr>
        </p:nvSpPr>
        <p:spPr>
          <a:xfrm>
            <a:off x="755650" y="1773238"/>
            <a:ext cx="7488238" cy="4821237"/>
          </a:xfrm>
        </p:spPr>
        <p:txBody>
          <a:bodyPr/>
          <a:lstStyle/>
          <a:p>
            <a:pPr eaLnBrk="1" hangingPunct="1"/>
            <a:r>
              <a:rPr lang="zh-TW" altLang="en-US" smtClean="0">
                <a:latin typeface="標楷體" pitchFamily="65" charset="-120"/>
                <a:ea typeface="標楷體" pitchFamily="65" charset="-120"/>
              </a:rPr>
              <a:t>政府資訊公開法第</a:t>
            </a:r>
            <a:r>
              <a:rPr lang="en-US" altLang="zh-TW" smtClean="0">
                <a:latin typeface="標楷體" pitchFamily="65" charset="-120"/>
                <a:ea typeface="標楷體" pitchFamily="65" charset="-120"/>
              </a:rPr>
              <a:t>18</a:t>
            </a:r>
            <a:r>
              <a:rPr lang="zh-TW" altLang="en-US" smtClean="0">
                <a:latin typeface="標楷體" pitchFamily="65" charset="-120"/>
                <a:ea typeface="標楷體" pitchFamily="65" charset="-120"/>
              </a:rPr>
              <a:t>條</a:t>
            </a:r>
          </a:p>
          <a:p>
            <a:pPr lvl="1" eaLnBrk="1" hangingPunct="1"/>
            <a:r>
              <a:rPr lang="zh-TW" altLang="en-US" sz="2200" smtClean="0">
                <a:solidFill>
                  <a:srgbClr val="0000FF"/>
                </a:solidFill>
                <a:latin typeface="標楷體" pitchFamily="65" charset="-120"/>
                <a:ea typeface="標楷體" pitchFamily="65" charset="-120"/>
              </a:rPr>
              <a:t>政府資訊公開之限制 </a:t>
            </a:r>
          </a:p>
          <a:p>
            <a:pPr eaLnBrk="1" hangingPunct="1"/>
            <a:r>
              <a:rPr lang="zh-TW" altLang="en-US" smtClean="0">
                <a:latin typeface="標楷體" pitchFamily="65" charset="-120"/>
                <a:ea typeface="標楷體" pitchFamily="65" charset="-120"/>
              </a:rPr>
              <a:t>行政程序法第</a:t>
            </a:r>
            <a:r>
              <a:rPr lang="en-US" altLang="zh-TW" smtClean="0">
                <a:latin typeface="標楷體" pitchFamily="65" charset="-120"/>
                <a:ea typeface="標楷體" pitchFamily="65" charset="-120"/>
              </a:rPr>
              <a:t>46</a:t>
            </a:r>
            <a:r>
              <a:rPr lang="zh-TW" altLang="en-US" smtClean="0">
                <a:latin typeface="標楷體" pitchFamily="65" charset="-120"/>
                <a:ea typeface="標楷體" pitchFamily="65" charset="-120"/>
              </a:rPr>
              <a:t>條</a:t>
            </a:r>
          </a:p>
          <a:p>
            <a:pPr lvl="1" eaLnBrk="1" hangingPunct="1"/>
            <a:r>
              <a:rPr lang="zh-TW" altLang="en-US" sz="2200" smtClean="0">
                <a:solidFill>
                  <a:srgbClr val="0000FF"/>
                </a:solidFill>
                <a:latin typeface="標楷體" pitchFamily="65" charset="-120"/>
                <a:ea typeface="標楷體" pitchFamily="65" charset="-120"/>
              </a:rPr>
              <a:t>行政機關對當事人或利害關係人申請閱覽、抄寫、複印或攝影有關資料或卷宗，得予拒絕之規定 </a:t>
            </a:r>
          </a:p>
          <a:p>
            <a:pPr eaLnBrk="1" hangingPunct="1"/>
            <a:r>
              <a:rPr lang="zh-TW" altLang="en-US" smtClean="0">
                <a:latin typeface="標楷體" pitchFamily="65" charset="-120"/>
                <a:ea typeface="標楷體" pitchFamily="65" charset="-120"/>
              </a:rPr>
              <a:t>其他法律規定</a:t>
            </a:r>
            <a:endParaRPr lang="en-US" altLang="zh-TW" smtClean="0">
              <a:latin typeface="標楷體" pitchFamily="65" charset="-120"/>
              <a:ea typeface="標楷體" pitchFamily="65" charset="-120"/>
            </a:endParaRPr>
          </a:p>
          <a:p>
            <a:pPr lvl="1" eaLnBrk="1" hangingPunct="1"/>
            <a:r>
              <a:rPr lang="zh-TW" altLang="en-US" sz="2200" smtClean="0">
                <a:solidFill>
                  <a:srgbClr val="0000FF"/>
                </a:solidFill>
                <a:latin typeface="標楷體" pitchFamily="65" charset="-120"/>
                <a:ea typeface="標楷體" pitchFamily="65" charset="-120"/>
              </a:rPr>
              <a:t>例：檢察機關律師閱卷要點</a:t>
            </a:r>
            <a:endParaRPr lang="en-US" altLang="zh-TW" sz="2200" smtClean="0">
              <a:solidFill>
                <a:srgbClr val="0000FF"/>
              </a:solidFill>
              <a:latin typeface="標楷體" pitchFamily="65" charset="-120"/>
              <a:ea typeface="標楷體" pitchFamily="65" charset="-120"/>
            </a:endParaRPr>
          </a:p>
          <a:p>
            <a:pPr lvl="2" eaLnBrk="1" hangingPunct="1"/>
            <a:r>
              <a:rPr lang="zh-TW" altLang="en-US" sz="2000" smtClean="0">
                <a:solidFill>
                  <a:srgbClr val="C00000"/>
                </a:solidFill>
                <a:latin typeface="標楷體" pitchFamily="65" charset="-120"/>
                <a:ea typeface="標楷體" pitchFamily="65" charset="-120"/>
              </a:rPr>
              <a:t>第</a:t>
            </a:r>
            <a:r>
              <a:rPr lang="en-US" altLang="zh-TW" sz="2000" smtClean="0">
                <a:solidFill>
                  <a:srgbClr val="C00000"/>
                </a:solidFill>
                <a:latin typeface="標楷體" pitchFamily="65" charset="-120"/>
                <a:ea typeface="標楷體" pitchFamily="65" charset="-120"/>
              </a:rPr>
              <a:t>2</a:t>
            </a:r>
            <a:r>
              <a:rPr lang="zh-TW" altLang="en-US" sz="2000" smtClean="0">
                <a:solidFill>
                  <a:srgbClr val="C00000"/>
                </a:solidFill>
                <a:latin typeface="標楷體" pitchFamily="65" charset="-120"/>
                <a:ea typeface="標楷體" pitchFamily="65" charset="-120"/>
              </a:rPr>
              <a:t>點：</a:t>
            </a:r>
            <a:r>
              <a:rPr lang="zh-TW" altLang="zh-TW" sz="2000" smtClean="0">
                <a:solidFill>
                  <a:srgbClr val="C00000"/>
                </a:solidFill>
                <a:latin typeface="標楷體" pitchFamily="65" charset="-120"/>
                <a:ea typeface="標楷體" pitchFamily="65" charset="-120"/>
              </a:rPr>
              <a:t> …</a:t>
            </a:r>
            <a:r>
              <a:rPr lang="zh-TW" altLang="en-US" sz="2000" smtClean="0">
                <a:solidFill>
                  <a:srgbClr val="C00000"/>
                </a:solidFill>
                <a:latin typeface="標楷體" pitchFamily="65" charset="-120"/>
                <a:ea typeface="標楷體" pitchFamily="65" charset="-120"/>
              </a:rPr>
              <a:t>但涉及另案偵查不公開或其他依法應予保密之事項，得限制或禁止之。</a:t>
            </a:r>
            <a:endParaRPr lang="en-US" altLang="zh-TW" sz="2000" smtClean="0">
              <a:solidFill>
                <a:srgbClr val="C00000"/>
              </a:solidFill>
              <a:latin typeface="標楷體" pitchFamily="65" charset="-120"/>
              <a:ea typeface="標楷體" pitchFamily="65" charset="-120"/>
            </a:endParaRPr>
          </a:p>
          <a:p>
            <a:pPr lvl="2" eaLnBrk="1" hangingPunct="1"/>
            <a:r>
              <a:rPr lang="zh-TW" altLang="en-US" sz="2000" smtClean="0">
                <a:solidFill>
                  <a:srgbClr val="C00000"/>
                </a:solidFill>
                <a:latin typeface="標楷體" pitchFamily="65" charset="-120"/>
                <a:ea typeface="標楷體" pitchFamily="65" charset="-120"/>
              </a:rPr>
              <a:t>第</a:t>
            </a:r>
            <a:r>
              <a:rPr lang="en-US" altLang="zh-TW" sz="2000" smtClean="0">
                <a:solidFill>
                  <a:srgbClr val="C00000"/>
                </a:solidFill>
                <a:latin typeface="標楷體" pitchFamily="65" charset="-120"/>
                <a:ea typeface="標楷體" pitchFamily="65" charset="-120"/>
              </a:rPr>
              <a:t>3</a:t>
            </a:r>
            <a:r>
              <a:rPr lang="zh-TW" altLang="en-US" sz="2000" smtClean="0">
                <a:solidFill>
                  <a:srgbClr val="C00000"/>
                </a:solidFill>
                <a:latin typeface="標楷體" pitchFamily="65" charset="-120"/>
                <a:ea typeface="標楷體" pitchFamily="65" charset="-120"/>
              </a:rPr>
              <a:t>點：對於已偵查終結，經檢察官提起公訴之案件，於卷宗證物未移送法院前，聲請閱卷，不予准許。</a:t>
            </a:r>
            <a:endParaRPr lang="zh-TW" altLang="zh-TW" sz="2000" smtClean="0">
              <a:solidFill>
                <a:srgbClr val="C00000"/>
              </a:solidFill>
              <a:latin typeface="標楷體" pitchFamily="65" charset="-120"/>
              <a:ea typeface="標楷體" pitchFamily="65" charset="-120"/>
            </a:endParaRPr>
          </a:p>
          <a:p>
            <a:pPr lvl="1" eaLnBrk="1" hangingPunct="1"/>
            <a:endParaRPr lang="zh-TW" altLang="en-US" smtClean="0">
              <a:solidFill>
                <a:srgbClr val="0000FF"/>
              </a:solidFill>
              <a:latin typeface="標楷體" pitchFamily="65" charset="-120"/>
            </a:endParaRPr>
          </a:p>
          <a:p>
            <a:pPr lvl="2" eaLnBrk="1" hangingPunct="1"/>
            <a:endParaRPr lang="zh-TW" altLang="en-US" smtClean="0">
              <a:latin typeface="標楷體" pitchFamily="65" charset="-120"/>
            </a:endParaRPr>
          </a:p>
          <a:p>
            <a:pPr eaLnBrk="1" hangingPunct="1"/>
            <a:endParaRPr lang="zh-TW" alt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2195513" y="333375"/>
            <a:ext cx="8229600"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分離原則</a:t>
            </a:r>
          </a:p>
        </p:txBody>
      </p:sp>
      <p:sp>
        <p:nvSpPr>
          <p:cNvPr id="31747" name="Rectangle 3"/>
          <p:cNvSpPr>
            <a:spLocks noGrp="1"/>
          </p:cNvSpPr>
          <p:nvPr>
            <p:ph sz="quarter" idx="1"/>
          </p:nvPr>
        </p:nvSpPr>
        <p:spPr>
          <a:xfrm>
            <a:off x="611188" y="1773238"/>
            <a:ext cx="7705725" cy="4752975"/>
          </a:xfrm>
        </p:spPr>
        <p:txBody>
          <a:bodyPr/>
          <a:lstStyle/>
          <a:p>
            <a:pPr eaLnBrk="1" hangingPunct="1"/>
            <a:r>
              <a:rPr lang="zh-TW" altLang="en-US" sz="2800" smtClean="0">
                <a:solidFill>
                  <a:srgbClr val="000000"/>
                </a:solidFill>
                <a:latin typeface="標楷體" pitchFamily="65" charset="-120"/>
                <a:ea typeface="標楷體" pitchFamily="65" charset="-120"/>
              </a:rPr>
              <a:t>核准應用之檔案如僅其中一部分有應限制公開或提供之情形，應採「</a:t>
            </a:r>
            <a:r>
              <a:rPr lang="zh-TW" altLang="en-US" sz="2800" smtClean="0">
                <a:solidFill>
                  <a:srgbClr val="CC0000"/>
                </a:solidFill>
                <a:latin typeface="標楷體" pitchFamily="65" charset="-120"/>
                <a:ea typeface="標楷體" pitchFamily="65" charset="-120"/>
              </a:rPr>
              <a:t>分離原則</a:t>
            </a:r>
            <a:r>
              <a:rPr lang="zh-TW" altLang="en-US" sz="2800" smtClean="0">
                <a:solidFill>
                  <a:srgbClr val="000000"/>
                </a:solidFill>
                <a:latin typeface="標楷體" pitchFamily="65" charset="-120"/>
                <a:ea typeface="標楷體" pitchFamily="65" charset="-120"/>
              </a:rPr>
              <a:t>」，去除不得公開部分，就其他部分公開或提供之</a:t>
            </a:r>
            <a:r>
              <a:rPr lang="zh-TW" altLang="en-US" sz="2800" smtClean="0">
                <a:latin typeface="標楷體" pitchFamily="65" charset="-120"/>
                <a:ea typeface="標楷體" pitchFamily="65" charset="-120"/>
              </a:rPr>
              <a:t>。</a:t>
            </a:r>
          </a:p>
          <a:p>
            <a:pPr eaLnBrk="1" hangingPunct="1"/>
            <a:r>
              <a:rPr lang="zh-TW" altLang="en-US" sz="2800" smtClean="0">
                <a:solidFill>
                  <a:srgbClr val="000000"/>
                </a:solidFill>
                <a:latin typeface="標楷體" pitchFamily="65" charset="-120"/>
                <a:ea typeface="標楷體" pitchFamily="65" charset="-120"/>
              </a:rPr>
              <a:t>在不影響資料判讀原則下，得以下列方式處理</a:t>
            </a:r>
          </a:p>
          <a:p>
            <a:pPr lvl="1" eaLnBrk="1" hangingPunct="1"/>
            <a:r>
              <a:rPr lang="zh-TW" altLang="en-US" sz="2500" smtClean="0">
                <a:solidFill>
                  <a:srgbClr val="0000CC"/>
                </a:solidFill>
                <a:latin typeface="標楷體" pitchFamily="65" charset="-120"/>
                <a:ea typeface="標楷體" pitchFamily="65" charset="-120"/>
              </a:rPr>
              <a:t>檔案可拆卷者，將不宜公開之部分抽離後提供應用</a:t>
            </a:r>
          </a:p>
          <a:p>
            <a:pPr lvl="1" eaLnBrk="1" hangingPunct="1"/>
            <a:r>
              <a:rPr lang="zh-TW" altLang="en-US" sz="2500" smtClean="0">
                <a:solidFill>
                  <a:srgbClr val="0000CC"/>
                </a:solidFill>
                <a:latin typeface="標楷體" pitchFamily="65" charset="-120"/>
                <a:ea typeface="標楷體" pitchFamily="65" charset="-120"/>
              </a:rPr>
              <a:t>檔案不可拆卷者，將不宜公開之部分適當隱藏或遮蓋後影印提供應用</a:t>
            </a:r>
          </a:p>
          <a:p>
            <a:pPr lvl="1" eaLnBrk="1" hangingPunct="1"/>
            <a:r>
              <a:rPr lang="zh-TW" altLang="en-US" sz="2500" smtClean="0">
                <a:solidFill>
                  <a:srgbClr val="0000CC"/>
                </a:solidFill>
                <a:latin typeface="標楷體" pitchFamily="65" charset="-120"/>
                <a:ea typeface="標楷體" pitchFamily="65" charset="-120"/>
              </a:rPr>
              <a:t>受理單位應將檔案部分抽離或遮蓋情形註記於</a:t>
            </a:r>
            <a:r>
              <a:rPr lang="zh-TW" altLang="en-US" sz="2500" smtClean="0">
                <a:solidFill>
                  <a:srgbClr val="0000CC"/>
                </a:solidFill>
                <a:latin typeface="標楷體" pitchFamily="65" charset="-120"/>
                <a:ea typeface="標楷體" pitchFamily="65" charset="-120"/>
                <a:hlinkClick r:id="rId2" action="ppaction://hlinkfile"/>
              </a:rPr>
              <a:t>檔案應用簽收單</a:t>
            </a:r>
            <a:r>
              <a:rPr lang="zh-TW" altLang="en-US" sz="2500" smtClean="0">
                <a:solidFill>
                  <a:srgbClr val="0000CC"/>
                </a:solidFill>
                <a:latin typeface="標楷體" pitchFamily="65" charset="-120"/>
                <a:ea typeface="標楷體" pitchFamily="65" charset="-120"/>
              </a:rPr>
              <a:t>告知申請人</a:t>
            </a:r>
            <a:r>
              <a:rPr lang="zh-TW" altLang="en-US" sz="2500" smtClean="0">
                <a:solidFill>
                  <a:srgbClr val="006666"/>
                </a:solidFill>
                <a:latin typeface="標楷體" pitchFamily="65" charset="-120"/>
                <a:ea typeface="標楷體" pitchFamily="65" charset="-120"/>
              </a:rPr>
              <a:t> </a:t>
            </a:r>
          </a:p>
          <a:p>
            <a:pPr eaLnBrk="1" hangingPunct="1"/>
            <a:endParaRPr lang="zh-TW" alt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2268538" y="692150"/>
            <a:ext cx="8229600"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收費標準</a:t>
            </a:r>
          </a:p>
        </p:txBody>
      </p:sp>
      <p:sp>
        <p:nvSpPr>
          <p:cNvPr id="32771" name="Rectangle 3"/>
          <p:cNvSpPr>
            <a:spLocks noGrp="1"/>
          </p:cNvSpPr>
          <p:nvPr>
            <p:ph sz="quarter" idx="1"/>
          </p:nvPr>
        </p:nvSpPr>
        <p:spPr>
          <a:xfrm>
            <a:off x="468313" y="2205038"/>
            <a:ext cx="8064500" cy="4048125"/>
          </a:xfrm>
        </p:spPr>
        <p:txBody>
          <a:bodyPr/>
          <a:lstStyle/>
          <a:p>
            <a:pPr eaLnBrk="1" hangingPunct="1"/>
            <a:r>
              <a:rPr kumimoji="1" lang="zh-TW" altLang="en-US" sz="2800" smtClean="0">
                <a:solidFill>
                  <a:srgbClr val="000000"/>
                </a:solidFill>
                <a:latin typeface="標楷體" pitchFamily="65" charset="-120"/>
                <a:ea typeface="標楷體" pitchFamily="65" charset="-120"/>
              </a:rPr>
              <a:t>各機關</a:t>
            </a:r>
            <a:r>
              <a:rPr kumimoji="1" lang="zh-TW" altLang="en-US" sz="2800" u="sng" smtClean="0">
                <a:latin typeface="標楷體" pitchFamily="65" charset="-120"/>
                <a:ea typeface="標楷體" pitchFamily="65" charset="-120"/>
              </a:rPr>
              <a:t>得</a:t>
            </a:r>
            <a:r>
              <a:rPr kumimoji="1" lang="zh-TW" altLang="en-US" sz="2800" smtClean="0">
                <a:latin typeface="標楷體" pitchFamily="65" charset="-120"/>
                <a:ea typeface="標楷體" pitchFamily="65" charset="-120"/>
              </a:rPr>
              <a:t>依檔案中央主管機關所定收費標準收取費用，故機關自可依業務性質，參酌「檔案閱覽抄錄複製收費標準」</a:t>
            </a:r>
            <a:r>
              <a:rPr kumimoji="1" lang="zh-TW" altLang="en-US" sz="2800" smtClean="0">
                <a:solidFill>
                  <a:srgbClr val="000000"/>
                </a:solidFill>
                <a:latin typeface="標楷體" pitchFamily="65" charset="-120"/>
                <a:ea typeface="標楷體" pitchFamily="65" charset="-120"/>
              </a:rPr>
              <a:t>自行調整收費適用之。</a:t>
            </a:r>
          </a:p>
          <a:p>
            <a:pPr eaLnBrk="1" hangingPunct="1"/>
            <a:r>
              <a:rPr kumimoji="1" lang="zh-TW" altLang="en-US" sz="2800" smtClean="0">
                <a:latin typeface="標楷體" pitchFamily="65" charset="-120"/>
                <a:ea typeface="標楷體" pitchFamily="65" charset="-120"/>
              </a:rPr>
              <a:t>如戶籍法、地籍法針對戶籍、地籍檔案閱覽收費，已定有相關規定，檔案應用費用之收取即可依規定辦理。</a:t>
            </a:r>
            <a:r>
              <a:rPr kumimoji="1" lang="en-US" altLang="zh-TW" smtClean="0">
                <a:solidFill>
                  <a:srgbClr val="9858DE"/>
                </a:solidFill>
                <a:latin typeface="標楷體" pitchFamily="65" charset="-120"/>
                <a:ea typeface="標楷體" pitchFamily="65" charset="-120"/>
              </a:rPr>
              <a:t>(</a:t>
            </a:r>
            <a:r>
              <a:rPr kumimoji="1" lang="zh-TW" altLang="en-US" smtClean="0">
                <a:solidFill>
                  <a:srgbClr val="9858DE"/>
                </a:solidFill>
                <a:latin typeface="標楷體" pitchFamily="65" charset="-120"/>
                <a:ea typeface="標楷體" pitchFamily="65" charset="-120"/>
              </a:rPr>
              <a:t>檔案閱覽抄錄複製收費標準第</a:t>
            </a:r>
            <a:r>
              <a:rPr kumimoji="1" lang="en-US" altLang="zh-TW" smtClean="0">
                <a:solidFill>
                  <a:srgbClr val="9858DE"/>
                </a:solidFill>
                <a:latin typeface="標楷體" pitchFamily="65" charset="-120"/>
                <a:ea typeface="標楷體" pitchFamily="65" charset="-120"/>
              </a:rPr>
              <a:t>2</a:t>
            </a:r>
            <a:r>
              <a:rPr kumimoji="1" lang="zh-TW" altLang="en-US" smtClean="0">
                <a:solidFill>
                  <a:srgbClr val="9858DE"/>
                </a:solidFill>
                <a:latin typeface="標楷體" pitchFamily="65" charset="-120"/>
                <a:ea typeface="標楷體" pitchFamily="65" charset="-120"/>
              </a:rPr>
              <a:t>條</a:t>
            </a:r>
            <a:r>
              <a:rPr kumimoji="1" lang="en-US" altLang="zh-TW" smtClean="0">
                <a:solidFill>
                  <a:srgbClr val="9858DE"/>
                </a:solidFill>
                <a:latin typeface="標楷體" pitchFamily="65" charset="-120"/>
                <a:ea typeface="標楷體" pitchFamily="65" charset="-120"/>
              </a:rPr>
              <a:t>)</a:t>
            </a:r>
            <a:endParaRPr kumimoji="1" lang="zh-TW" altLang="en-US" smtClean="0">
              <a:solidFill>
                <a:srgbClr val="9858DE"/>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1547813" y="188913"/>
            <a:ext cx="5472112"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推廣應用服務之</a:t>
            </a:r>
            <a:r>
              <a:rPr lang="zh-TW" altLang="en-US" sz="4000" dirty="0" smtClean="0">
                <a:latin typeface="標楷體" pitchFamily="65" charset="-120"/>
                <a:ea typeface="標楷體" pitchFamily="65" charset="-120"/>
              </a:rPr>
              <a:t>作法</a:t>
            </a:r>
            <a:endParaRPr lang="en-US" altLang="zh-TW" sz="3200" dirty="0" smtClean="0">
              <a:latin typeface="標楷體" pitchFamily="65" charset="-120"/>
              <a:ea typeface="標楷體" pitchFamily="65" charset="-120"/>
            </a:endParaRPr>
          </a:p>
        </p:txBody>
      </p:sp>
      <p:sp>
        <p:nvSpPr>
          <p:cNvPr id="34819" name="Rectangle 3"/>
          <p:cNvSpPr>
            <a:spLocks noGrp="1"/>
          </p:cNvSpPr>
          <p:nvPr>
            <p:ph sz="quarter" idx="1"/>
          </p:nvPr>
        </p:nvSpPr>
        <p:spPr>
          <a:xfrm>
            <a:off x="611188" y="1557338"/>
            <a:ext cx="7019925" cy="4968006"/>
          </a:xfrm>
        </p:spPr>
        <p:txBody>
          <a:bodyPr/>
          <a:lstStyle/>
          <a:p>
            <a:pPr eaLnBrk="1" hangingPunct="1"/>
            <a:r>
              <a:rPr lang="zh-TW" altLang="en-US" sz="2800" dirty="0" smtClean="0">
                <a:latin typeface="標楷體" pitchFamily="65" charset="-120"/>
                <a:ea typeface="標楷體" pitchFamily="65" charset="-120"/>
              </a:rPr>
              <a:t>提供檔案諮詢服務及應用指導等參考服務</a:t>
            </a:r>
          </a:p>
          <a:p>
            <a:pPr lvl="1" eaLnBrk="1" hangingPunct="1"/>
            <a:r>
              <a:rPr lang="zh-TW" altLang="en-US" sz="2400" dirty="0" smtClean="0">
                <a:solidFill>
                  <a:srgbClr val="0000FF"/>
                </a:solidFill>
                <a:latin typeface="標楷體" pitchFamily="65" charset="-120"/>
                <a:ea typeface="標楷體" pitchFamily="65" charset="-120"/>
              </a:rPr>
              <a:t>提供管有檔案資訊</a:t>
            </a:r>
          </a:p>
          <a:p>
            <a:pPr lvl="1" eaLnBrk="1" hangingPunct="1"/>
            <a:r>
              <a:rPr lang="zh-TW" altLang="en-US" sz="2400" dirty="0" smtClean="0">
                <a:solidFill>
                  <a:srgbClr val="0000FF"/>
                </a:solidFill>
                <a:latin typeface="標楷體" pitchFamily="65" charset="-120"/>
                <a:ea typeface="標楷體" pitchFamily="65" charset="-120"/>
              </a:rPr>
              <a:t>指導申請或應用檔案</a:t>
            </a:r>
          </a:p>
          <a:p>
            <a:pPr lvl="1" eaLnBrk="1" hangingPunct="1"/>
            <a:r>
              <a:rPr lang="zh-TW" altLang="en-US" sz="2400" dirty="0" smtClean="0">
                <a:solidFill>
                  <a:srgbClr val="0000FF"/>
                </a:solidFill>
                <a:latin typeface="標楷體" pitchFamily="65" charset="-120"/>
                <a:ea typeface="標楷體" pitchFamily="65" charset="-120"/>
              </a:rPr>
              <a:t>設諮詢服務專線 </a:t>
            </a:r>
            <a:endParaRPr lang="en-US" altLang="zh-TW" sz="2400" dirty="0" smtClean="0">
              <a:solidFill>
                <a:srgbClr val="0000FF"/>
              </a:solidFill>
              <a:latin typeface="標楷體" pitchFamily="65" charset="-120"/>
              <a:ea typeface="標楷體" pitchFamily="65" charset="-120"/>
            </a:endParaRPr>
          </a:p>
          <a:p>
            <a:r>
              <a:rPr lang="zh-TW" altLang="en-US" sz="2800" dirty="0">
                <a:latin typeface="標楷體" pitchFamily="65" charset="-120"/>
                <a:ea typeface="標楷體" pitchFamily="65" charset="-120"/>
              </a:rPr>
              <a:t>舉辦檔案展覽</a:t>
            </a:r>
          </a:p>
          <a:p>
            <a:pPr lvl="1"/>
            <a:r>
              <a:rPr lang="zh-TW" altLang="en-US" sz="2400" dirty="0">
                <a:solidFill>
                  <a:srgbClr val="0000FF"/>
                </a:solidFill>
                <a:latin typeface="標楷體" pitchFamily="65" charset="-120"/>
                <a:ea typeface="標楷體" pitchFamily="65" charset="-120"/>
              </a:rPr>
              <a:t>定期、不定期、巡迴展覽</a:t>
            </a:r>
          </a:p>
          <a:p>
            <a:pPr lvl="1"/>
            <a:r>
              <a:rPr lang="zh-TW" altLang="en-US" sz="2400" dirty="0">
                <a:solidFill>
                  <a:srgbClr val="0000FF"/>
                </a:solidFill>
                <a:latin typeface="標楷體" pitchFamily="65" charset="-120"/>
                <a:ea typeface="標楷體" pitchFamily="65" charset="-120"/>
              </a:rPr>
              <a:t>線上</a:t>
            </a:r>
            <a:r>
              <a:rPr lang="zh-TW" altLang="en-US" sz="2400" dirty="0" smtClean="0">
                <a:solidFill>
                  <a:srgbClr val="0000FF"/>
                </a:solidFill>
                <a:latin typeface="標楷體" pitchFamily="65" charset="-120"/>
                <a:ea typeface="標楷體" pitchFamily="65" charset="-120"/>
              </a:rPr>
              <a:t>展覽</a:t>
            </a:r>
            <a:endParaRPr lang="en-US" altLang="zh-TW" sz="2400" dirty="0" smtClean="0">
              <a:solidFill>
                <a:srgbClr val="0000FF"/>
              </a:solidFill>
              <a:latin typeface="標楷體" pitchFamily="65" charset="-120"/>
              <a:ea typeface="標楷體" pitchFamily="65" charset="-120"/>
            </a:endParaRPr>
          </a:p>
          <a:p>
            <a:r>
              <a:rPr lang="zh-TW" altLang="en-US" sz="2800" dirty="0">
                <a:latin typeface="標楷體" pitchFamily="65" charset="-120"/>
                <a:ea typeface="標楷體" pitchFamily="65" charset="-120"/>
              </a:rPr>
              <a:t>編輯出版檔案資料</a:t>
            </a:r>
          </a:p>
          <a:p>
            <a:pPr lvl="1"/>
            <a:r>
              <a:rPr lang="zh-TW" altLang="en-US" sz="2400" dirty="0">
                <a:solidFill>
                  <a:srgbClr val="0000FF"/>
                </a:solidFill>
                <a:latin typeface="標楷體" pitchFamily="65" charset="-120"/>
                <a:ea typeface="標楷體" pitchFamily="65" charset="-120"/>
              </a:rPr>
              <a:t>出版檔案專題選輯</a:t>
            </a:r>
          </a:p>
          <a:p>
            <a:pPr lvl="1"/>
            <a:r>
              <a:rPr lang="zh-TW" altLang="en-US" sz="2400" dirty="0">
                <a:solidFill>
                  <a:srgbClr val="0000FF"/>
                </a:solidFill>
                <a:latin typeface="標楷體" pitchFamily="65" charset="-120"/>
                <a:ea typeface="標楷體" pitchFamily="65" charset="-120"/>
              </a:rPr>
              <a:t>編印檔案目錄、索引等</a:t>
            </a:r>
          </a:p>
          <a:p>
            <a:endParaRPr lang="zh-TW" altLang="en-US" sz="2900" dirty="0">
              <a:solidFill>
                <a:srgbClr val="0000FF"/>
              </a:solidFill>
              <a:latin typeface="標楷體" pitchFamily="65" charset="-120"/>
              <a:ea typeface="標楷體" pitchFamily="65" charset="-120"/>
            </a:endParaRPr>
          </a:p>
          <a:p>
            <a:endParaRPr lang="zh-TW" altLang="en-US" sz="3300" dirty="0" smtClean="0">
              <a:solidFill>
                <a:srgbClr val="0000FF"/>
              </a:solidFill>
              <a:latin typeface="標楷體" pitchFamily="65" charset="-120"/>
              <a:ea typeface="標楷體" pitchFamily="65" charset="-120"/>
            </a:endParaRPr>
          </a:p>
          <a:p>
            <a:pPr eaLnBrk="1" hangingPunct="1"/>
            <a:endParaRPr lang="zh-TW" altLang="en-US" sz="3000" dirty="0" smtClean="0">
              <a:solidFill>
                <a:schemeClr val="hlink"/>
              </a:solidFill>
            </a:endParaRPr>
          </a:p>
          <a:p>
            <a:pPr eaLnBrk="1" hangingPunct="1"/>
            <a:endParaRPr lang="zh-TW" altLang="en-US" sz="2800" dirty="0" smtClean="0">
              <a:solidFill>
                <a:schemeClr val="hlink"/>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673100" y="-3865"/>
            <a:ext cx="8229600" cy="11430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推廣應用服務之</a:t>
            </a:r>
            <a:r>
              <a:rPr lang="zh-TW" altLang="en-US" sz="3600" dirty="0" smtClean="0">
                <a:latin typeface="標楷體" pitchFamily="65" charset="-120"/>
                <a:ea typeface="標楷體" pitchFamily="65" charset="-120"/>
              </a:rPr>
              <a:t>作法</a:t>
            </a:r>
            <a:endParaRPr lang="zh-TW" altLang="en-US" sz="3600" dirty="0" smtClean="0">
              <a:latin typeface="標楷體" pitchFamily="65" charset="-120"/>
              <a:ea typeface="標楷體" pitchFamily="65" charset="-120"/>
            </a:endParaRPr>
          </a:p>
        </p:txBody>
      </p:sp>
      <p:sp>
        <p:nvSpPr>
          <p:cNvPr id="37891" name="Rectangle 3"/>
          <p:cNvSpPr>
            <a:spLocks noGrp="1"/>
          </p:cNvSpPr>
          <p:nvPr>
            <p:ph sz="quarter" idx="1"/>
          </p:nvPr>
        </p:nvSpPr>
        <p:spPr>
          <a:xfrm>
            <a:off x="539552" y="1394619"/>
            <a:ext cx="8229600" cy="4389438"/>
          </a:xfrm>
        </p:spPr>
        <p:txBody>
          <a:bodyPr/>
          <a:lstStyle/>
          <a:p>
            <a:pPr eaLnBrk="1" hangingPunct="1"/>
            <a:r>
              <a:rPr lang="zh-TW" altLang="en-US" sz="2800" dirty="0" smtClean="0">
                <a:latin typeface="標楷體" pitchFamily="65" charset="-120"/>
                <a:ea typeface="標楷體" pitchFamily="65" charset="-120"/>
              </a:rPr>
              <a:t>其他</a:t>
            </a:r>
          </a:p>
          <a:p>
            <a:pPr lvl="1" eaLnBrk="1" hangingPunct="1"/>
            <a:r>
              <a:rPr lang="zh-TW" altLang="en-US" sz="2600" dirty="0" smtClean="0">
                <a:solidFill>
                  <a:srgbClr val="0000FF"/>
                </a:solidFill>
                <a:latin typeface="標楷體" pitchFamily="65" charset="-120"/>
                <a:ea typeface="標楷體" pitchFamily="65" charset="-120"/>
              </a:rPr>
              <a:t>舉辦徵文比賽、研討會</a:t>
            </a:r>
          </a:p>
          <a:p>
            <a:pPr lvl="1" eaLnBrk="1" hangingPunct="1"/>
            <a:r>
              <a:rPr lang="zh-TW" altLang="en-US" sz="2600" dirty="0" smtClean="0">
                <a:solidFill>
                  <a:srgbClr val="0000FF"/>
                </a:solidFill>
                <a:latin typeface="標楷體" pitchFamily="65" charset="-120"/>
                <a:ea typeface="標楷體" pitchFamily="65" charset="-120"/>
              </a:rPr>
              <a:t>文宣品設計製作</a:t>
            </a:r>
            <a:r>
              <a:rPr lang="en-US" altLang="zh-TW" sz="2600" dirty="0" smtClean="0">
                <a:solidFill>
                  <a:srgbClr val="0000FF"/>
                </a:solidFill>
                <a:latin typeface="標楷體" pitchFamily="65" charset="-120"/>
                <a:ea typeface="標楷體" pitchFamily="65" charset="-120"/>
              </a:rPr>
              <a:t>(</a:t>
            </a:r>
            <a:r>
              <a:rPr lang="zh-TW" altLang="en-US" sz="2600" dirty="0" smtClean="0">
                <a:solidFill>
                  <a:srgbClr val="0000FF"/>
                </a:solidFill>
                <a:latin typeface="標楷體" pitchFamily="65" charset="-120"/>
                <a:ea typeface="標楷體" pitchFamily="65" charset="-120"/>
              </a:rPr>
              <a:t>摺頁、年曆、書籤、面紙等</a:t>
            </a:r>
            <a:r>
              <a:rPr lang="en-US" altLang="zh-TW" sz="2600" dirty="0" smtClean="0">
                <a:solidFill>
                  <a:srgbClr val="0000FF"/>
                </a:solidFill>
                <a:latin typeface="標楷體" pitchFamily="65" charset="-120"/>
                <a:ea typeface="標楷體" pitchFamily="65" charset="-120"/>
              </a:rPr>
              <a:t>)</a:t>
            </a:r>
            <a:endParaRPr lang="zh-TW" altLang="en-US" sz="2600" dirty="0" smtClean="0">
              <a:solidFill>
                <a:srgbClr val="0000FF"/>
              </a:solidFill>
              <a:latin typeface="標楷體" pitchFamily="65" charset="-120"/>
              <a:ea typeface="標楷體" pitchFamily="65" charset="-120"/>
            </a:endParaRPr>
          </a:p>
          <a:p>
            <a:pPr lvl="1" eaLnBrk="1" hangingPunct="1"/>
            <a:r>
              <a:rPr lang="zh-TW" altLang="en-US" sz="2600" dirty="0" smtClean="0">
                <a:solidFill>
                  <a:srgbClr val="0000FF"/>
                </a:solidFill>
                <a:latin typeface="標楷體" pitchFamily="65" charset="-120"/>
                <a:ea typeface="標楷體" pitchFamily="65" charset="-120"/>
              </a:rPr>
              <a:t>內部期刊或出版品刊登檔案應用訊息</a:t>
            </a:r>
          </a:p>
          <a:p>
            <a:pPr lvl="1" eaLnBrk="1" hangingPunct="1">
              <a:buSzPct val="70000"/>
            </a:pPr>
            <a:r>
              <a:rPr lang="zh-TW" altLang="en-US" sz="2600" dirty="0" smtClean="0">
                <a:solidFill>
                  <a:srgbClr val="0000FF"/>
                </a:solidFill>
                <a:latin typeface="標楷體" pitchFamily="65" charset="-120"/>
                <a:ea typeface="標楷體" pitchFamily="65" charset="-120"/>
              </a:rPr>
              <a:t>製播媒體宣傳影片</a:t>
            </a:r>
          </a:p>
          <a:p>
            <a:pPr lvl="1" eaLnBrk="1" hangingPunct="1"/>
            <a:r>
              <a:rPr lang="zh-TW" altLang="en-US" sz="2600" dirty="0" smtClean="0">
                <a:solidFill>
                  <a:srgbClr val="0000FF"/>
                </a:solidFill>
                <a:latin typeface="標楷體" pitchFamily="65" charset="-120"/>
                <a:ea typeface="標楷體" pitchFamily="65" charset="-120"/>
              </a:rPr>
              <a:t>舉辦檔案週活動</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258888" y="404813"/>
            <a:ext cx="5905500"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法務部檔案應用作業規定</a:t>
            </a:r>
          </a:p>
        </p:txBody>
      </p:sp>
      <p:sp>
        <p:nvSpPr>
          <p:cNvPr id="39939" name="Rectangle 3"/>
          <p:cNvSpPr>
            <a:spLocks noGrp="1"/>
          </p:cNvSpPr>
          <p:nvPr>
            <p:ph sz="quarter" idx="1"/>
          </p:nvPr>
        </p:nvSpPr>
        <p:spPr>
          <a:xfrm>
            <a:off x="1598613" y="1773238"/>
            <a:ext cx="7545387" cy="4678362"/>
          </a:xfrm>
        </p:spPr>
        <p:txBody>
          <a:bodyPr/>
          <a:lstStyle/>
          <a:p>
            <a:pPr eaLnBrk="1" hangingPunct="1"/>
            <a:r>
              <a:rPr lang="zh-TW" altLang="en-US" sz="2600" smtClean="0">
                <a:solidFill>
                  <a:srgbClr val="0000FF"/>
                </a:solidFill>
                <a:latin typeface="標楷體" pitchFamily="65" charset="-120"/>
                <a:ea typeface="標楷體" pitchFamily="65" charset="-120"/>
              </a:rPr>
              <a:t>法務部檔案開放應用須知</a:t>
            </a:r>
          </a:p>
          <a:p>
            <a:pPr lvl="1" eaLnBrk="1" hangingPunct="1"/>
            <a:r>
              <a:rPr lang="en-US" altLang="zh-TW" sz="2400" smtClean="0">
                <a:solidFill>
                  <a:schemeClr val="hlink"/>
                </a:solidFill>
                <a:latin typeface="標楷體" pitchFamily="65" charset="-120"/>
                <a:ea typeface="標楷體" pitchFamily="65" charset="-120"/>
              </a:rPr>
              <a:t>94</a:t>
            </a:r>
            <a:r>
              <a:rPr lang="zh-TW" altLang="en-US" sz="2400" smtClean="0">
                <a:solidFill>
                  <a:schemeClr val="hlink"/>
                </a:solidFill>
                <a:latin typeface="標楷體" pitchFamily="65" charset="-120"/>
                <a:ea typeface="標楷體" pitchFamily="65" charset="-120"/>
              </a:rPr>
              <a:t>年</a:t>
            </a:r>
            <a:r>
              <a:rPr lang="en-US" altLang="zh-TW" sz="2400" smtClean="0">
                <a:solidFill>
                  <a:schemeClr val="hlink"/>
                </a:solidFill>
                <a:latin typeface="標楷體" pitchFamily="65" charset="-120"/>
                <a:ea typeface="標楷體" pitchFamily="65" charset="-120"/>
              </a:rPr>
              <a:t>12</a:t>
            </a:r>
            <a:r>
              <a:rPr lang="zh-TW" altLang="en-US" sz="2400" smtClean="0">
                <a:solidFill>
                  <a:schemeClr val="hlink"/>
                </a:solidFill>
                <a:latin typeface="標楷體" pitchFamily="65" charset="-120"/>
                <a:ea typeface="標楷體" pitchFamily="65" charset="-120"/>
              </a:rPr>
              <a:t>月</a:t>
            </a:r>
            <a:r>
              <a:rPr lang="en-US" altLang="zh-TW" sz="2400" smtClean="0">
                <a:solidFill>
                  <a:schemeClr val="hlink"/>
                </a:solidFill>
                <a:latin typeface="標楷體" pitchFamily="65" charset="-120"/>
                <a:ea typeface="標楷體" pitchFamily="65" charset="-120"/>
              </a:rPr>
              <a:t>15</a:t>
            </a:r>
            <a:r>
              <a:rPr lang="zh-TW" altLang="en-US" sz="2400" smtClean="0">
                <a:solidFill>
                  <a:schemeClr val="hlink"/>
                </a:solidFill>
                <a:latin typeface="標楷體" pitchFamily="65" charset="-120"/>
                <a:ea typeface="標楷體" pitchFamily="65" charset="-120"/>
              </a:rPr>
              <a:t>日訂定函頒</a:t>
            </a:r>
          </a:p>
          <a:p>
            <a:pPr lvl="1" eaLnBrk="1" hangingPunct="1"/>
            <a:r>
              <a:rPr lang="en-US" altLang="zh-TW" sz="2400" smtClean="0">
                <a:solidFill>
                  <a:schemeClr val="hlink"/>
                </a:solidFill>
                <a:latin typeface="標楷體" pitchFamily="65" charset="-120"/>
                <a:ea typeface="標楷體" pitchFamily="65" charset="-120"/>
              </a:rPr>
              <a:t>100</a:t>
            </a:r>
            <a:r>
              <a:rPr lang="zh-TW" altLang="en-US" sz="2400" smtClean="0">
                <a:solidFill>
                  <a:schemeClr val="hlink"/>
                </a:solidFill>
                <a:latin typeface="標楷體" pitchFamily="65" charset="-120"/>
                <a:ea typeface="標楷體" pitchFamily="65" charset="-120"/>
              </a:rPr>
              <a:t>年</a:t>
            </a:r>
            <a:r>
              <a:rPr lang="en-US" altLang="zh-TW" sz="2400" smtClean="0">
                <a:solidFill>
                  <a:schemeClr val="hlink"/>
                </a:solidFill>
                <a:latin typeface="標楷體" pitchFamily="65" charset="-120"/>
                <a:ea typeface="標楷體" pitchFamily="65" charset="-120"/>
              </a:rPr>
              <a:t>4</a:t>
            </a:r>
            <a:r>
              <a:rPr lang="zh-TW" altLang="en-US" sz="2400" smtClean="0">
                <a:solidFill>
                  <a:schemeClr val="hlink"/>
                </a:solidFill>
                <a:latin typeface="標楷體" pitchFamily="65" charset="-120"/>
                <a:ea typeface="標楷體" pitchFamily="65" charset="-120"/>
              </a:rPr>
              <a:t>月</a:t>
            </a:r>
            <a:r>
              <a:rPr lang="en-US" altLang="zh-TW" sz="2400" smtClean="0">
                <a:solidFill>
                  <a:schemeClr val="hlink"/>
                </a:solidFill>
                <a:latin typeface="標楷體" pitchFamily="65" charset="-120"/>
                <a:ea typeface="標楷體" pitchFamily="65" charset="-120"/>
              </a:rPr>
              <a:t>1</a:t>
            </a:r>
            <a:r>
              <a:rPr lang="zh-TW" altLang="en-US" sz="2400" smtClean="0">
                <a:solidFill>
                  <a:schemeClr val="hlink"/>
                </a:solidFill>
                <a:latin typeface="標楷體" pitchFamily="65" charset="-120"/>
                <a:ea typeface="標楷體" pitchFamily="65" charset="-120"/>
              </a:rPr>
              <a:t>日修正</a:t>
            </a:r>
            <a:endParaRPr lang="en-US" altLang="zh-TW" sz="2400" smtClean="0">
              <a:solidFill>
                <a:schemeClr val="hlink"/>
              </a:solidFill>
              <a:latin typeface="標楷體" pitchFamily="65" charset="-120"/>
              <a:ea typeface="標楷體" pitchFamily="65" charset="-120"/>
            </a:endParaRPr>
          </a:p>
          <a:p>
            <a:pPr eaLnBrk="1" hangingPunct="1"/>
            <a:r>
              <a:rPr lang="zh-TW" altLang="en-US" sz="2600" smtClean="0">
                <a:solidFill>
                  <a:srgbClr val="0000FF"/>
                </a:solidFill>
                <a:latin typeface="標楷體" pitchFamily="65" charset="-120"/>
                <a:ea typeface="標楷體" pitchFamily="65" charset="-120"/>
              </a:rPr>
              <a:t>法務部檔案應用申請書</a:t>
            </a:r>
          </a:p>
          <a:p>
            <a:pPr eaLnBrk="1" hangingPunct="1"/>
            <a:r>
              <a:rPr lang="zh-TW" altLang="en-US" sz="2600" smtClean="0">
                <a:solidFill>
                  <a:srgbClr val="0000FF"/>
                </a:solidFill>
                <a:latin typeface="標楷體" pitchFamily="65" charset="-120"/>
                <a:ea typeface="標楷體" pitchFamily="65" charset="-120"/>
              </a:rPr>
              <a:t>法務部檔案應用審核表</a:t>
            </a:r>
          </a:p>
          <a:p>
            <a:pPr eaLnBrk="1" hangingPunct="1"/>
            <a:r>
              <a:rPr lang="zh-TW" altLang="en-US" sz="2600" smtClean="0">
                <a:solidFill>
                  <a:srgbClr val="0000FF"/>
                </a:solidFill>
                <a:latin typeface="標楷體" pitchFamily="65" charset="-120"/>
                <a:ea typeface="標楷體" pitchFamily="65" charset="-120"/>
              </a:rPr>
              <a:t>收費標準</a:t>
            </a:r>
          </a:p>
          <a:p>
            <a:pPr eaLnBrk="1" hangingPunct="1"/>
            <a:r>
              <a:rPr lang="zh-TW" altLang="en-US" sz="2600" smtClean="0">
                <a:solidFill>
                  <a:srgbClr val="0000FF"/>
                </a:solidFill>
                <a:latin typeface="標楷體" pitchFamily="65" charset="-120"/>
                <a:ea typeface="標楷體" pitchFamily="65" charset="-120"/>
              </a:rPr>
              <a:t>法務部受理檔案申請應用作業流程</a:t>
            </a:r>
          </a:p>
          <a:p>
            <a:pPr eaLnBrk="1" hangingPunct="1"/>
            <a:r>
              <a:rPr lang="zh-TW" altLang="en-US" sz="2600" smtClean="0">
                <a:solidFill>
                  <a:srgbClr val="0000FF"/>
                </a:solidFill>
                <a:latin typeface="標楷體" pitchFamily="65" charset="-120"/>
                <a:ea typeface="標楷體" pitchFamily="65" charset="-120"/>
              </a:rPr>
              <a:t>申請應用法務部檔案程序 </a:t>
            </a:r>
          </a:p>
          <a:p>
            <a:pPr lvl="1" eaLnBrk="1" hangingPunct="1"/>
            <a:endParaRPr lang="zh-TW" altLang="en-US" sz="3200" smtClean="0"/>
          </a:p>
          <a:p>
            <a:pPr eaLnBrk="1" hangingPunct="1"/>
            <a:endParaRPr lang="zh-TW" altLang="en-US" sz="2800" smtClean="0">
              <a:latin typeface="標楷體" pitchFamily="65" charset="-120"/>
            </a:endParaRPr>
          </a:p>
          <a:p>
            <a:pPr eaLnBrk="1" hangingPunct="1"/>
            <a:endParaRPr lang="zh-TW" altLang="en-US" smtClean="0">
              <a:latin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971600" y="260648"/>
            <a:ext cx="7467600" cy="1143000"/>
          </a:xfrm>
        </p:spPr>
        <p:txBody>
          <a:bodyPr>
            <a:normAutofit/>
          </a:bodyPr>
          <a:lstStyle/>
          <a:p>
            <a:r>
              <a:rPr lang="zh-TW" altLang="en-US" sz="3200" b="1" dirty="0" smtClean="0">
                <a:latin typeface="標楷體" pitchFamily="65" charset="-120"/>
                <a:ea typeface="標楷體" pitchFamily="65" charset="-120"/>
              </a:rPr>
              <a:t>各類檔案保存年限基準表</a:t>
            </a:r>
            <a:endParaRPr lang="zh-TW" altLang="en-US" sz="3200" dirty="0">
              <a:latin typeface="標楷體" pitchFamily="65" charset="-120"/>
              <a:ea typeface="標楷體" pitchFamily="65" charset="-120"/>
            </a:endParaRPr>
          </a:p>
        </p:txBody>
      </p:sp>
      <p:sp>
        <p:nvSpPr>
          <p:cNvPr id="5" name="內容版面配置區 3"/>
          <p:cNvSpPr>
            <a:spLocks noGrp="1"/>
          </p:cNvSpPr>
          <p:nvPr>
            <p:ph sz="quarter" idx="1"/>
          </p:nvPr>
        </p:nvSpPr>
        <p:spPr>
          <a:xfrm>
            <a:off x="827584" y="1984248"/>
            <a:ext cx="2098576" cy="4873752"/>
          </a:xfrm>
        </p:spPr>
        <p:txBody>
          <a:bodyPr>
            <a:noAutofit/>
          </a:bodyPr>
          <a:lstStyle/>
          <a:p>
            <a:pPr lvl="0"/>
            <a:r>
              <a:rPr lang="en-US" altLang="zh-TW" dirty="0" smtClean="0">
                <a:latin typeface="標楷體" pitchFamily="65" charset="-120"/>
                <a:ea typeface="標楷體" pitchFamily="65" charset="-120"/>
              </a:rPr>
              <a:t>01</a:t>
            </a:r>
            <a:r>
              <a:rPr lang="zh-TW" altLang="zh-TW" dirty="0" smtClean="0">
                <a:solidFill>
                  <a:srgbClr val="FF0000"/>
                </a:solidFill>
                <a:latin typeface="標楷體" pitchFamily="65" charset="-120"/>
                <a:ea typeface="標楷體" pitchFamily="65" charset="-120"/>
              </a:rPr>
              <a:t>政風類</a:t>
            </a:r>
            <a:endParaRPr lang="en-US" altLang="zh-TW" dirty="0" smtClean="0">
              <a:solidFill>
                <a:srgbClr val="FF0000"/>
              </a:solidFill>
              <a:latin typeface="標楷體" pitchFamily="65" charset="-120"/>
              <a:ea typeface="標楷體" pitchFamily="65" charset="-120"/>
            </a:endParaRPr>
          </a:p>
          <a:p>
            <a:pPr lvl="0"/>
            <a:r>
              <a:rPr lang="en-US" altLang="zh-TW" dirty="0" smtClean="0">
                <a:latin typeface="標楷體" pitchFamily="65" charset="-120"/>
                <a:ea typeface="標楷體" pitchFamily="65" charset="-120"/>
              </a:rPr>
              <a:t>03</a:t>
            </a:r>
            <a:r>
              <a:rPr lang="zh-TW" altLang="zh-TW" dirty="0" smtClean="0">
                <a:solidFill>
                  <a:srgbClr val="FF0000"/>
                </a:solidFill>
                <a:latin typeface="標楷體" pitchFamily="65" charset="-120"/>
                <a:ea typeface="標楷體" pitchFamily="65" charset="-120"/>
              </a:rPr>
              <a:t>主計類</a:t>
            </a:r>
            <a:endParaRPr lang="en-US" altLang="zh-TW" dirty="0" smtClean="0">
              <a:solidFill>
                <a:srgbClr val="FF0000"/>
              </a:solidFill>
              <a:latin typeface="標楷體" pitchFamily="65" charset="-120"/>
              <a:ea typeface="標楷體" pitchFamily="65" charset="-120"/>
            </a:endParaRPr>
          </a:p>
          <a:p>
            <a:pPr lvl="0"/>
            <a:r>
              <a:rPr lang="en-US" altLang="zh-TW" dirty="0" smtClean="0">
                <a:latin typeface="標楷體" pitchFamily="65" charset="-120"/>
                <a:ea typeface="標楷體" pitchFamily="65" charset="-120"/>
              </a:rPr>
              <a:t>04</a:t>
            </a:r>
            <a:r>
              <a:rPr lang="zh-TW" altLang="zh-TW" dirty="0" smtClean="0">
                <a:solidFill>
                  <a:srgbClr val="FF0000"/>
                </a:solidFill>
                <a:latin typeface="標楷體" pitchFamily="65" charset="-120"/>
                <a:ea typeface="標楷體" pitchFamily="65" charset="-120"/>
              </a:rPr>
              <a:t>人事類</a:t>
            </a:r>
            <a:endParaRPr lang="en-US" altLang="zh-TW" dirty="0" smtClean="0">
              <a:solidFill>
                <a:srgbClr val="FF0000"/>
              </a:solidFill>
              <a:latin typeface="標楷體" pitchFamily="65" charset="-120"/>
              <a:ea typeface="標楷體" pitchFamily="65" charset="-120"/>
            </a:endParaRPr>
          </a:p>
          <a:p>
            <a:pPr lvl="0"/>
            <a:r>
              <a:rPr lang="en-US" altLang="zh-TW" dirty="0" smtClean="0">
                <a:latin typeface="標楷體" pitchFamily="65" charset="-120"/>
                <a:ea typeface="標楷體" pitchFamily="65" charset="-120"/>
              </a:rPr>
              <a:t>05</a:t>
            </a:r>
            <a:r>
              <a:rPr lang="zh-TW" altLang="zh-TW" dirty="0" smtClean="0">
                <a:latin typeface="標楷體" pitchFamily="65" charset="-120"/>
                <a:ea typeface="標楷體" pitchFamily="65" charset="-120"/>
              </a:rPr>
              <a:t>地政類</a:t>
            </a:r>
            <a:endParaRPr lang="en-US" altLang="zh-TW" dirty="0" smtClean="0">
              <a:latin typeface="標楷體" pitchFamily="65" charset="-120"/>
              <a:ea typeface="標楷體" pitchFamily="65" charset="-120"/>
            </a:endParaRPr>
          </a:p>
          <a:p>
            <a:pPr lvl="0"/>
            <a:r>
              <a:rPr lang="en-US" altLang="zh-TW" dirty="0" smtClean="0">
                <a:latin typeface="標楷體" pitchFamily="65" charset="-120"/>
                <a:ea typeface="標楷體" pitchFamily="65" charset="-120"/>
              </a:rPr>
              <a:t>06</a:t>
            </a:r>
            <a:r>
              <a:rPr lang="zh-TW" altLang="zh-TW" dirty="0" smtClean="0">
                <a:solidFill>
                  <a:srgbClr val="FF0000"/>
                </a:solidFill>
                <a:latin typeface="標楷體" pitchFamily="65" charset="-120"/>
                <a:ea typeface="標楷體" pitchFamily="65" charset="-120"/>
              </a:rPr>
              <a:t>行政類</a:t>
            </a:r>
            <a:endParaRPr lang="en-US" altLang="zh-TW" dirty="0" smtClean="0">
              <a:solidFill>
                <a:srgbClr val="FF0000"/>
              </a:solidFill>
              <a:latin typeface="標楷體" pitchFamily="65" charset="-120"/>
              <a:ea typeface="標楷體" pitchFamily="65" charset="-120"/>
            </a:endParaRPr>
          </a:p>
          <a:p>
            <a:pPr lvl="0"/>
            <a:r>
              <a:rPr lang="en-US" altLang="zh-TW" dirty="0" smtClean="0">
                <a:latin typeface="標楷體" pitchFamily="65" charset="-120"/>
                <a:ea typeface="標楷體" pitchFamily="65" charset="-120"/>
              </a:rPr>
              <a:t>07</a:t>
            </a:r>
            <a:r>
              <a:rPr lang="zh-TW" altLang="en-US" dirty="0" smtClean="0">
                <a:latin typeface="標楷體" pitchFamily="65" charset="-120"/>
                <a:ea typeface="標楷體" pitchFamily="65" charset="-120"/>
              </a:rPr>
              <a:t>戶</a:t>
            </a:r>
            <a:r>
              <a:rPr lang="zh-TW" altLang="zh-TW" dirty="0" smtClean="0">
                <a:latin typeface="標楷體" pitchFamily="65" charset="-120"/>
                <a:ea typeface="標楷體" pitchFamily="65" charset="-120"/>
              </a:rPr>
              <a:t>政類</a:t>
            </a:r>
            <a:endParaRPr lang="en-US" altLang="zh-TW" dirty="0" smtClean="0">
              <a:latin typeface="標楷體" pitchFamily="65" charset="-120"/>
              <a:ea typeface="標楷體" pitchFamily="65" charset="-120"/>
            </a:endParaRPr>
          </a:p>
          <a:p>
            <a:pPr lvl="0"/>
            <a:r>
              <a:rPr lang="en-US" altLang="zh-TW" dirty="0" smtClean="0">
                <a:latin typeface="標楷體" pitchFamily="65" charset="-120"/>
                <a:ea typeface="標楷體" pitchFamily="65" charset="-120"/>
              </a:rPr>
              <a:t>08</a:t>
            </a:r>
            <a:r>
              <a:rPr lang="zh-TW" altLang="zh-TW" dirty="0" smtClean="0">
                <a:latin typeface="標楷體" pitchFamily="65" charset="-120"/>
                <a:ea typeface="標楷體" pitchFamily="65" charset="-120"/>
              </a:rPr>
              <a:t>法院類</a:t>
            </a:r>
            <a:endParaRPr lang="en-US" altLang="zh-TW" dirty="0" smtClean="0">
              <a:latin typeface="標楷體" pitchFamily="65" charset="-120"/>
              <a:ea typeface="標楷體" pitchFamily="65" charset="-120"/>
            </a:endParaRPr>
          </a:p>
          <a:p>
            <a:pPr lvl="0"/>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檢察類</a:t>
            </a:r>
            <a:endParaRPr lang="en-US" altLang="zh-TW" dirty="0" smtClean="0">
              <a:latin typeface="標楷體" pitchFamily="65" charset="-120"/>
              <a:ea typeface="標楷體" pitchFamily="65" charset="-120"/>
            </a:endParaRPr>
          </a:p>
        </p:txBody>
      </p:sp>
      <p:sp>
        <p:nvSpPr>
          <p:cNvPr id="6" name="內容版面配置區 4"/>
          <p:cNvSpPr txBox="1">
            <a:spLocks/>
          </p:cNvSpPr>
          <p:nvPr/>
        </p:nvSpPr>
        <p:spPr>
          <a:xfrm>
            <a:off x="2843808" y="1988840"/>
            <a:ext cx="3657600" cy="45720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10</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消防類</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11</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衛生類</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12</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警務類</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13</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環境保護類</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14</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稅務類</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15</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議事類</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16</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就業服務類</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17</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道路養護類</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內容版面配置區 4"/>
          <p:cNvSpPr txBox="1">
            <a:spLocks/>
          </p:cNvSpPr>
          <p:nvPr/>
        </p:nvSpPr>
        <p:spPr>
          <a:xfrm>
            <a:off x="5512514" y="3789040"/>
            <a:ext cx="3729608" cy="4499992"/>
          </a:xfrm>
          <a:prstGeom prst="rect">
            <a:avLst/>
          </a:prstGeom>
        </p:spPr>
        <p:txBody>
          <a:bodyPr/>
          <a:lstStyle/>
          <a:p>
            <a:pPr marL="274320" lvl="0" indent="-274320">
              <a:spcBef>
                <a:spcPts val="600"/>
              </a:spcBef>
              <a:buClr>
                <a:schemeClr val="accent1"/>
              </a:buClr>
              <a:buSzPct val="70000"/>
              <a:buFont typeface="Wingdings"/>
              <a:buChar char=""/>
              <a:defRPr/>
            </a:pPr>
            <a:r>
              <a:rPr kumimoji="0" lang="en-US" altLang="zh-TW" sz="2400" b="0" i="0" u="none" strike="noStrike" kern="1200" cap="none" spc="0" normalizeH="0" baseline="0" noProof="0" dirty="0" smtClean="0">
                <a:ln>
                  <a:noFill/>
                </a:ln>
                <a:solidFill>
                  <a:srgbClr val="7030A0"/>
                </a:solidFill>
                <a:effectLst/>
                <a:uLnTx/>
                <a:uFillTx/>
                <a:latin typeface="標楷體" pitchFamily="65" charset="-120"/>
                <a:ea typeface="標楷體" pitchFamily="65" charset="-120"/>
                <a:cs typeface="+mn-cs"/>
              </a:rPr>
              <a:t>18</a:t>
            </a:r>
            <a:r>
              <a:rPr lang="zh-TW" altLang="en-US" sz="2400" dirty="0" smtClean="0">
                <a:solidFill>
                  <a:srgbClr val="7030A0"/>
                </a:solidFill>
                <a:latin typeface="標楷體" pitchFamily="65" charset="-120"/>
                <a:ea typeface="標楷體" pitchFamily="65" charset="-120"/>
              </a:rPr>
              <a:t>矯正類</a:t>
            </a:r>
            <a:endParaRPr lang="en-US" altLang="zh-TW" sz="2400" dirty="0" smtClean="0">
              <a:solidFill>
                <a:srgbClr val="7030A0"/>
              </a:solidFill>
              <a:latin typeface="標楷體" pitchFamily="65" charset="-120"/>
              <a:ea typeface="標楷體" pitchFamily="65" charset="-120"/>
            </a:endParaRPr>
          </a:p>
          <a:p>
            <a:pPr lvl="0">
              <a:spcBef>
                <a:spcPts val="600"/>
              </a:spcBef>
              <a:buClr>
                <a:schemeClr val="accent1"/>
              </a:buClr>
              <a:buSzPct val="70000"/>
              <a:defRPr/>
            </a:pPr>
            <a:r>
              <a:rPr lang="en-US" altLang="zh-TW" sz="2400" i="1" dirty="0">
                <a:solidFill>
                  <a:srgbClr val="7030A0"/>
                </a:solidFill>
                <a:latin typeface="標楷體" pitchFamily="65" charset="-120"/>
                <a:ea typeface="標楷體" pitchFamily="65" charset="-120"/>
              </a:rPr>
              <a:t> </a:t>
            </a:r>
            <a:r>
              <a:rPr lang="en-US" altLang="zh-TW" sz="2400" i="1" dirty="0" smtClean="0">
                <a:solidFill>
                  <a:srgbClr val="7030A0"/>
                </a:solidFill>
                <a:latin typeface="標楷體" pitchFamily="65" charset="-120"/>
                <a:ea typeface="標楷體" pitchFamily="65" charset="-120"/>
              </a:rPr>
              <a:t>  </a:t>
            </a:r>
            <a:r>
              <a:rPr lang="zh-TW" altLang="en-US" sz="2400" i="1" dirty="0" smtClean="0">
                <a:latin typeface="標楷體" pitchFamily="65" charset="-120"/>
                <a:ea typeface="標楷體" pitchFamily="65" charset="-120"/>
              </a:rPr>
              <a:t>～即將函頒</a:t>
            </a:r>
            <a:endParaRPr lang="en-US" altLang="zh-TW" sz="2400" i="1" dirty="0" smtClean="0">
              <a:latin typeface="標楷體" pitchFamily="65" charset="-120"/>
              <a:ea typeface="標楷體" pitchFamily="65" charset="-120"/>
            </a:endParaRPr>
          </a:p>
          <a:p>
            <a:pPr lvl="0">
              <a:spcBef>
                <a:spcPts val="600"/>
              </a:spcBef>
              <a:buClr>
                <a:schemeClr val="accent1"/>
              </a:buClr>
              <a:buSzPct val="70000"/>
              <a:defRPr/>
            </a:pPr>
            <a:r>
              <a:rPr lang="zh-TW" altLang="en-US" sz="2400" i="1" dirty="0">
                <a:latin typeface="標楷體" pitchFamily="65" charset="-120"/>
                <a:ea typeface="標楷體" pitchFamily="65" charset="-120"/>
              </a:rPr>
              <a:t> </a:t>
            </a:r>
            <a:r>
              <a:rPr lang="zh-TW" altLang="en-US" sz="2400" i="1" dirty="0" smtClean="0">
                <a:latin typeface="標楷體" pitchFamily="65" charset="-120"/>
                <a:ea typeface="標楷體" pitchFamily="65" charset="-120"/>
              </a:rPr>
              <a:t>      敬請期待</a:t>
            </a:r>
            <a:endParaRPr kumimoji="0" lang="en-US" altLang="zh-TW" sz="2400" b="0" i="1"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971550" y="836613"/>
            <a:ext cx="6840538" cy="7112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法務部檔案應用服務處所</a:t>
            </a:r>
          </a:p>
        </p:txBody>
      </p:sp>
      <p:sp>
        <p:nvSpPr>
          <p:cNvPr id="40963" name="Rectangle 3"/>
          <p:cNvSpPr>
            <a:spLocks noGrp="1"/>
          </p:cNvSpPr>
          <p:nvPr>
            <p:ph sz="quarter" idx="1"/>
          </p:nvPr>
        </p:nvSpPr>
        <p:spPr>
          <a:xfrm>
            <a:off x="468313" y="1628775"/>
            <a:ext cx="8229600" cy="4389438"/>
          </a:xfrm>
        </p:spPr>
        <p:txBody>
          <a:bodyPr/>
          <a:lstStyle/>
          <a:p>
            <a:pPr eaLnBrk="1" hangingPunct="1"/>
            <a:r>
              <a:rPr lang="zh-TW" altLang="en-US" dirty="0" smtClean="0">
                <a:solidFill>
                  <a:srgbClr val="0000FF"/>
                </a:solidFill>
                <a:latin typeface="標楷體" pitchFamily="65" charset="-120"/>
                <a:ea typeface="標楷體" pitchFamily="65" charset="-120"/>
              </a:rPr>
              <a:t>本部檔案應用服務處所設於</a:t>
            </a:r>
            <a:r>
              <a:rPr lang="en-US" altLang="zh-TW" dirty="0" smtClean="0">
                <a:solidFill>
                  <a:srgbClr val="0000FF"/>
                </a:solidFill>
                <a:latin typeface="標楷體" pitchFamily="65" charset="-120"/>
                <a:ea typeface="標楷體" pitchFamily="65" charset="-120"/>
              </a:rPr>
              <a:t>2</a:t>
            </a:r>
            <a:r>
              <a:rPr lang="zh-TW" altLang="en-US" dirty="0" smtClean="0">
                <a:solidFill>
                  <a:srgbClr val="0000FF"/>
                </a:solidFill>
                <a:latin typeface="標楷體" pitchFamily="65" charset="-120"/>
                <a:ea typeface="標楷體" pitchFamily="65" charset="-120"/>
              </a:rPr>
              <a:t>樓綜合閱覽室</a:t>
            </a:r>
          </a:p>
          <a:p>
            <a:pPr eaLnBrk="1" hangingPunct="1"/>
            <a:r>
              <a:rPr lang="zh-TW" altLang="en-US" dirty="0" smtClean="0">
                <a:solidFill>
                  <a:srgbClr val="0000FF"/>
                </a:solidFill>
                <a:latin typeface="標楷體" pitchFamily="65" charset="-120"/>
                <a:ea typeface="標楷體" pitchFamily="65" charset="-120"/>
              </a:rPr>
              <a:t>提供設施</a:t>
            </a:r>
          </a:p>
          <a:p>
            <a:pPr lvl="1" eaLnBrk="1" hangingPunct="1"/>
            <a:r>
              <a:rPr lang="zh-TW" altLang="en-US" dirty="0" smtClean="0">
                <a:solidFill>
                  <a:srgbClr val="990099"/>
                </a:solidFill>
                <a:latin typeface="標楷體" pitchFamily="65" charset="-120"/>
                <a:ea typeface="標楷體" pitchFamily="65" charset="-120"/>
              </a:rPr>
              <a:t>電腦</a:t>
            </a:r>
            <a:r>
              <a:rPr lang="en-US" altLang="zh-TW" dirty="0" smtClean="0">
                <a:solidFill>
                  <a:srgbClr val="990099"/>
                </a:solidFill>
                <a:latin typeface="標楷體" pitchFamily="65" charset="-120"/>
                <a:ea typeface="標楷體" pitchFamily="65" charset="-120"/>
              </a:rPr>
              <a:t>1</a:t>
            </a:r>
            <a:r>
              <a:rPr lang="zh-TW" altLang="en-US" dirty="0" smtClean="0">
                <a:solidFill>
                  <a:srgbClr val="990099"/>
                </a:solidFill>
                <a:latin typeface="標楷體" pitchFamily="65" charset="-120"/>
                <a:ea typeface="標楷體" pitchFamily="65" charset="-120"/>
              </a:rPr>
              <a:t>台、桌、椅、文具</a:t>
            </a:r>
          </a:p>
          <a:p>
            <a:pPr lvl="1" eaLnBrk="1" hangingPunct="1"/>
            <a:r>
              <a:rPr lang="zh-TW" altLang="en-US" dirty="0" smtClean="0">
                <a:solidFill>
                  <a:srgbClr val="990099"/>
                </a:solidFill>
                <a:latin typeface="標楷體" pitchFamily="65" charset="-120"/>
                <a:ea typeface="標楷體" pitchFamily="65" charset="-120"/>
              </a:rPr>
              <a:t>相關規定告示、申請表單等</a:t>
            </a:r>
          </a:p>
          <a:p>
            <a:pPr lvl="1" eaLnBrk="1" hangingPunct="1"/>
            <a:r>
              <a:rPr lang="zh-TW" altLang="en-US" dirty="0" smtClean="0">
                <a:solidFill>
                  <a:srgbClr val="990099"/>
                </a:solidFill>
                <a:latin typeface="標楷體" pitchFamily="65" charset="-120"/>
                <a:ea typeface="標楷體" pitchFamily="65" charset="-120"/>
              </a:rPr>
              <a:t>置物櫃</a:t>
            </a:r>
          </a:p>
          <a:p>
            <a:pPr eaLnBrk="1" hangingPunct="1"/>
            <a:r>
              <a:rPr lang="zh-TW" altLang="en-US" dirty="0" smtClean="0">
                <a:solidFill>
                  <a:srgbClr val="0000FF"/>
                </a:solidFill>
                <a:latin typeface="標楷體" pitchFamily="65" charset="-120"/>
                <a:ea typeface="標楷體" pitchFamily="65" charset="-120"/>
              </a:rPr>
              <a:t>開放時間</a:t>
            </a:r>
          </a:p>
          <a:p>
            <a:pPr lvl="1" eaLnBrk="1" hangingPunct="1"/>
            <a:r>
              <a:rPr lang="zh-TW" altLang="en-US" dirty="0" smtClean="0">
                <a:solidFill>
                  <a:srgbClr val="990099"/>
                </a:solidFill>
                <a:latin typeface="標楷體" pitchFamily="65" charset="-120"/>
                <a:ea typeface="標楷體" pitchFamily="65" charset="-120"/>
              </a:rPr>
              <a:t>週一至週五上午</a:t>
            </a:r>
            <a:r>
              <a:rPr lang="en-US" altLang="zh-TW" dirty="0" smtClean="0">
                <a:solidFill>
                  <a:srgbClr val="990099"/>
                </a:solidFill>
                <a:latin typeface="標楷體" pitchFamily="65" charset="-120"/>
                <a:ea typeface="標楷體" pitchFamily="65" charset="-120"/>
              </a:rPr>
              <a:t>9</a:t>
            </a:r>
            <a:r>
              <a:rPr lang="zh-TW" altLang="en-US" dirty="0" smtClean="0">
                <a:solidFill>
                  <a:srgbClr val="990099"/>
                </a:solidFill>
                <a:latin typeface="標楷體" pitchFamily="65" charset="-120"/>
                <a:ea typeface="標楷體" pitchFamily="65" charset="-120"/>
              </a:rPr>
              <a:t>時至</a:t>
            </a:r>
            <a:r>
              <a:rPr lang="en-US" altLang="zh-TW" dirty="0" smtClean="0">
                <a:solidFill>
                  <a:srgbClr val="990099"/>
                </a:solidFill>
                <a:latin typeface="標楷體" pitchFamily="65" charset="-120"/>
                <a:ea typeface="標楷體" pitchFamily="65" charset="-120"/>
              </a:rPr>
              <a:t>12</a:t>
            </a:r>
            <a:r>
              <a:rPr lang="zh-TW" altLang="en-US" dirty="0" smtClean="0">
                <a:solidFill>
                  <a:srgbClr val="990099"/>
                </a:solidFill>
                <a:latin typeface="標楷體" pitchFamily="65" charset="-120"/>
                <a:ea typeface="標楷體" pitchFamily="65" charset="-120"/>
              </a:rPr>
              <a:t>時及下午</a:t>
            </a:r>
            <a:r>
              <a:rPr lang="en-US" altLang="zh-TW" dirty="0" smtClean="0">
                <a:solidFill>
                  <a:srgbClr val="990099"/>
                </a:solidFill>
                <a:latin typeface="標楷體" pitchFamily="65" charset="-120"/>
                <a:ea typeface="標楷體" pitchFamily="65" charset="-120"/>
              </a:rPr>
              <a:t>2</a:t>
            </a:r>
            <a:r>
              <a:rPr lang="zh-TW" altLang="en-US" dirty="0" smtClean="0">
                <a:solidFill>
                  <a:srgbClr val="990099"/>
                </a:solidFill>
                <a:latin typeface="標楷體" pitchFamily="65" charset="-120"/>
                <a:ea typeface="標楷體" pitchFamily="65" charset="-120"/>
              </a:rPr>
              <a:t>時至</a:t>
            </a:r>
            <a:r>
              <a:rPr lang="en-US" altLang="zh-TW" dirty="0" smtClean="0">
                <a:solidFill>
                  <a:srgbClr val="990099"/>
                </a:solidFill>
                <a:latin typeface="標楷體" pitchFamily="65" charset="-120"/>
                <a:ea typeface="標楷體" pitchFamily="65" charset="-120"/>
              </a:rPr>
              <a:t>5</a:t>
            </a:r>
            <a:r>
              <a:rPr lang="zh-TW" altLang="en-US" dirty="0" smtClean="0">
                <a:solidFill>
                  <a:srgbClr val="990099"/>
                </a:solidFill>
                <a:latin typeface="標楷體" pitchFamily="65" charset="-120"/>
                <a:ea typeface="標楷體" pitchFamily="65" charset="-120"/>
              </a:rPr>
              <a:t>時 </a:t>
            </a:r>
          </a:p>
          <a:p>
            <a:pPr lvl="2" eaLnBrk="1" hangingPunct="1"/>
            <a:endParaRPr lang="zh-TW" altLang="en-US" sz="2800" dirty="0" smtClean="0">
              <a:solidFill>
                <a:srgbClr val="990099"/>
              </a:solidFill>
              <a:latin typeface="標楷體" pitchFamily="65" charset="-120"/>
            </a:endParaRPr>
          </a:p>
        </p:txBody>
      </p:sp>
      <p:pic>
        <p:nvPicPr>
          <p:cNvPr id="40964" name="Picture 5" descr="DSC00004"/>
          <p:cNvPicPr>
            <a:picLocks noChangeAspect="1" noChangeArrowheads="1"/>
          </p:cNvPicPr>
          <p:nvPr/>
        </p:nvPicPr>
        <p:blipFill>
          <a:blip r:embed="rId3" cstate="print"/>
          <a:srcRect/>
          <a:stretch>
            <a:fillRect/>
          </a:stretch>
        </p:blipFill>
        <p:spPr bwMode="auto">
          <a:xfrm>
            <a:off x="6197600" y="2205038"/>
            <a:ext cx="2946400" cy="2209800"/>
          </a:xfrm>
          <a:prstGeom prst="rect">
            <a:avLst/>
          </a:prstGeom>
          <a:noFill/>
          <a:ln w="9525">
            <a:noFill/>
            <a:miter lim="800000"/>
            <a:headEnd/>
            <a:tailEnd/>
          </a:ln>
        </p:spPr>
      </p:pic>
      <p:pic>
        <p:nvPicPr>
          <p:cNvPr id="40965" name="Picture 6" descr="DSC00001"/>
          <p:cNvPicPr>
            <a:picLocks noChangeAspect="1" noChangeArrowheads="1"/>
          </p:cNvPicPr>
          <p:nvPr/>
        </p:nvPicPr>
        <p:blipFill>
          <a:blip r:embed="rId4" cstate="print"/>
          <a:srcRect/>
          <a:stretch>
            <a:fillRect/>
          </a:stretch>
        </p:blipFill>
        <p:spPr bwMode="auto">
          <a:xfrm>
            <a:off x="900113" y="4868863"/>
            <a:ext cx="3376612" cy="2533650"/>
          </a:xfrm>
          <a:prstGeom prst="rect">
            <a:avLst/>
          </a:prstGeom>
          <a:noFill/>
          <a:ln w="9525">
            <a:noFill/>
            <a:miter lim="800000"/>
            <a:headEnd/>
            <a:tailEnd/>
          </a:ln>
        </p:spPr>
      </p:pic>
      <p:pic>
        <p:nvPicPr>
          <p:cNvPr id="40966" name="Picture 7" descr="DSC00003"/>
          <p:cNvPicPr>
            <a:picLocks noChangeAspect="1" noChangeArrowheads="1"/>
          </p:cNvPicPr>
          <p:nvPr/>
        </p:nvPicPr>
        <p:blipFill>
          <a:blip r:embed="rId5" cstate="print"/>
          <a:srcRect/>
          <a:stretch>
            <a:fillRect/>
          </a:stretch>
        </p:blipFill>
        <p:spPr bwMode="auto">
          <a:xfrm>
            <a:off x="5003800" y="4868863"/>
            <a:ext cx="2879725" cy="2160587"/>
          </a:xfrm>
          <a:prstGeom prst="rect">
            <a:avLst/>
          </a:prstGeom>
          <a:noFill/>
          <a:ln w="9525">
            <a:noFill/>
            <a:miter lim="800000"/>
            <a:headEnd/>
            <a:tailEnd/>
          </a:ln>
        </p:spPr>
      </p:pic>
      <p:sp>
        <p:nvSpPr>
          <p:cNvPr id="40967" name="AutoShape 8"/>
          <p:cNvSpPr>
            <a:spLocks noChangeArrowheads="1"/>
          </p:cNvSpPr>
          <p:nvPr/>
        </p:nvSpPr>
        <p:spPr bwMode="auto">
          <a:xfrm rot="-151250">
            <a:off x="3995738" y="4797425"/>
            <a:ext cx="2160587" cy="792163"/>
          </a:xfrm>
          <a:prstGeom prst="curvedDownArrow">
            <a:avLst>
              <a:gd name="adj1" fmla="val 54549"/>
              <a:gd name="adj2" fmla="val 109098"/>
              <a:gd name="adj3" fmla="val 42199"/>
            </a:avLst>
          </a:prstGeom>
          <a:solidFill>
            <a:schemeClr val="accent1"/>
          </a:solidFill>
          <a:ln w="9525">
            <a:solidFill>
              <a:schemeClr val="tx1"/>
            </a:solidFill>
            <a:miter lim="800000"/>
            <a:headEnd/>
            <a:tailEn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475656" y="0"/>
            <a:ext cx="8229600" cy="1143000"/>
          </a:xfrm>
        </p:spPr>
        <p:txBody>
          <a:bodyPr>
            <a:normAutofit/>
          </a:bodyPr>
          <a:lstStyle/>
          <a:p>
            <a:pPr eaLnBrk="1" fontAlgn="auto" hangingPunct="1">
              <a:spcAft>
                <a:spcPts val="0"/>
              </a:spcAft>
              <a:defRPr/>
            </a:pPr>
            <a:r>
              <a:rPr lang="zh-TW" altLang="en-US" sz="3200" dirty="0" smtClean="0">
                <a:latin typeface="標楷體" pitchFamily="65" charset="-120"/>
                <a:ea typeface="標楷體" pitchFamily="65" charset="-120"/>
              </a:rPr>
              <a:t>法務部檔案應用統計</a:t>
            </a:r>
          </a:p>
        </p:txBody>
      </p:sp>
      <p:sp>
        <p:nvSpPr>
          <p:cNvPr id="41987" name="Rectangle 3"/>
          <p:cNvSpPr>
            <a:spLocks noGrp="1"/>
          </p:cNvSpPr>
          <p:nvPr>
            <p:ph type="body" sz="half" idx="1"/>
          </p:nvPr>
        </p:nvSpPr>
        <p:spPr/>
        <p:txBody>
          <a:bodyPr/>
          <a:lstStyle/>
          <a:p>
            <a:pPr eaLnBrk="1" hangingPunct="1"/>
            <a:endParaRPr lang="zh-TW" altLang="en-US" sz="2200" smtClean="0"/>
          </a:p>
          <a:p>
            <a:pPr lvl="1" eaLnBrk="1" hangingPunct="1">
              <a:buFont typeface="Wingdings 2" pitchFamily="18" charset="2"/>
              <a:buNone/>
            </a:pPr>
            <a:endParaRPr lang="zh-TW" altLang="en-US" sz="2000" smtClean="0"/>
          </a:p>
        </p:txBody>
      </p:sp>
      <p:graphicFrame>
        <p:nvGraphicFramePr>
          <p:cNvPr id="4" name="表格 3"/>
          <p:cNvGraphicFramePr>
            <a:graphicFrameLocks noGrp="1"/>
          </p:cNvGraphicFramePr>
          <p:nvPr>
            <p:extLst>
              <p:ext uri="{D42A27DB-BD31-4B8C-83A1-F6EECF244321}">
                <p14:modId xmlns:p14="http://schemas.microsoft.com/office/powerpoint/2010/main" val="2474350360"/>
              </p:ext>
            </p:extLst>
          </p:nvPr>
        </p:nvGraphicFramePr>
        <p:xfrm>
          <a:off x="251520" y="1268761"/>
          <a:ext cx="8568951" cy="5328592"/>
        </p:xfrm>
        <a:graphic>
          <a:graphicData uri="http://schemas.openxmlformats.org/drawingml/2006/table">
            <a:tbl>
              <a:tblPr>
                <a:tableStyleId>{5C22544A-7EE6-4342-B048-85BDC9FD1C3A}</a:tableStyleId>
              </a:tblPr>
              <a:tblGrid>
                <a:gridCol w="678674"/>
                <a:gridCol w="677082"/>
                <a:gridCol w="676287"/>
                <a:gridCol w="677082"/>
                <a:gridCol w="4057721"/>
                <a:gridCol w="1802105"/>
              </a:tblGrid>
              <a:tr h="702340">
                <a:tc>
                  <a:txBody>
                    <a:bodyPr/>
                    <a:lstStyle/>
                    <a:p>
                      <a:pPr>
                        <a:spcAft>
                          <a:spcPts val="0"/>
                        </a:spcAft>
                      </a:pPr>
                      <a:r>
                        <a:rPr lang="zh-TW" sz="1200" kern="100" dirty="0">
                          <a:effectLst/>
                        </a:rPr>
                        <a:t>年度</a:t>
                      </a:r>
                      <a:endParaRPr lang="zh-TW" sz="1200" kern="100" dirty="0">
                        <a:effectLst/>
                        <a:latin typeface="Calibri"/>
                        <a:ea typeface="新細明體"/>
                        <a:cs typeface="Times New Roman"/>
                      </a:endParaRPr>
                    </a:p>
                  </a:txBody>
                  <a:tcPr/>
                </a:tc>
                <a:tc>
                  <a:txBody>
                    <a:bodyPr/>
                    <a:lstStyle/>
                    <a:p>
                      <a:pPr>
                        <a:spcAft>
                          <a:spcPts val="0"/>
                        </a:spcAft>
                      </a:pPr>
                      <a:r>
                        <a:rPr lang="zh-TW" sz="1200" kern="100">
                          <a:effectLst/>
                        </a:rPr>
                        <a:t>申請</a:t>
                      </a:r>
                    </a:p>
                    <a:p>
                      <a:pPr>
                        <a:spcAft>
                          <a:spcPts val="0"/>
                        </a:spcAft>
                      </a:pPr>
                      <a:r>
                        <a:rPr lang="zh-TW" sz="1200" kern="100">
                          <a:effectLst/>
                        </a:rPr>
                        <a:t>人數</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申請</a:t>
                      </a:r>
                    </a:p>
                    <a:p>
                      <a:pPr>
                        <a:spcAft>
                          <a:spcPts val="0"/>
                        </a:spcAft>
                      </a:pPr>
                      <a:r>
                        <a:rPr lang="zh-TW" sz="1200" kern="100">
                          <a:effectLst/>
                        </a:rPr>
                        <a:t>件數</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核准</a:t>
                      </a:r>
                    </a:p>
                    <a:p>
                      <a:pPr>
                        <a:spcAft>
                          <a:spcPts val="0"/>
                        </a:spcAft>
                      </a:pPr>
                      <a:r>
                        <a:rPr lang="zh-TW" sz="1200" kern="100">
                          <a:effectLst/>
                        </a:rPr>
                        <a:t>件數</a:t>
                      </a:r>
                      <a:endParaRPr lang="zh-TW" sz="1200" kern="100">
                        <a:effectLst/>
                        <a:latin typeface="Calibri"/>
                        <a:ea typeface="新細明體"/>
                        <a:cs typeface="Times New Roman"/>
                      </a:endParaRPr>
                    </a:p>
                  </a:txBody>
                  <a:tcPr/>
                </a:tc>
                <a:tc>
                  <a:txBody>
                    <a:bodyPr/>
                    <a:lstStyle/>
                    <a:p>
                      <a:pPr algn="ctr">
                        <a:spcBef>
                          <a:spcPts val="600"/>
                        </a:spcBef>
                        <a:spcAft>
                          <a:spcPts val="0"/>
                        </a:spcAft>
                      </a:pPr>
                      <a:r>
                        <a:rPr lang="zh-TW" sz="1200" kern="100" dirty="0">
                          <a:effectLst/>
                        </a:rPr>
                        <a:t>申</a:t>
                      </a:r>
                      <a:r>
                        <a:rPr lang="en-US" sz="1200" kern="100" dirty="0">
                          <a:effectLst/>
                        </a:rPr>
                        <a:t>  </a:t>
                      </a:r>
                      <a:r>
                        <a:rPr lang="zh-TW" sz="1200" kern="100" dirty="0">
                          <a:effectLst/>
                        </a:rPr>
                        <a:t>請</a:t>
                      </a:r>
                      <a:r>
                        <a:rPr lang="en-US" sz="1200" kern="100" dirty="0">
                          <a:effectLst/>
                        </a:rPr>
                        <a:t>  </a:t>
                      </a:r>
                      <a:r>
                        <a:rPr lang="zh-TW" sz="1200" kern="100" dirty="0">
                          <a:effectLst/>
                        </a:rPr>
                        <a:t>目</a:t>
                      </a:r>
                      <a:r>
                        <a:rPr lang="en-US" sz="1200" kern="100" dirty="0">
                          <a:effectLst/>
                        </a:rPr>
                        <a:t>  </a:t>
                      </a:r>
                      <a:r>
                        <a:rPr lang="zh-TW" sz="1200" kern="100" dirty="0">
                          <a:effectLst/>
                        </a:rPr>
                        <a:t>的</a:t>
                      </a:r>
                      <a:endParaRPr lang="zh-TW" sz="1200" kern="100" dirty="0">
                        <a:effectLst/>
                        <a:latin typeface="Calibri"/>
                        <a:ea typeface="新細明體"/>
                        <a:cs typeface="Times New Roman"/>
                      </a:endParaRPr>
                    </a:p>
                  </a:txBody>
                  <a:tcPr/>
                </a:tc>
                <a:tc>
                  <a:txBody>
                    <a:bodyPr/>
                    <a:lstStyle/>
                    <a:p>
                      <a:pPr>
                        <a:spcBef>
                          <a:spcPts val="600"/>
                        </a:spcBef>
                        <a:spcAft>
                          <a:spcPts val="0"/>
                        </a:spcAft>
                      </a:pPr>
                      <a:r>
                        <a:rPr lang="zh-TW" sz="1200" kern="100">
                          <a:effectLst/>
                        </a:rPr>
                        <a:t>無法提供應用理由</a:t>
                      </a:r>
                      <a:endParaRPr lang="zh-TW" sz="1200" kern="100">
                        <a:effectLst/>
                        <a:latin typeface="Calibri"/>
                        <a:ea typeface="新細明體"/>
                        <a:cs typeface="Times New Roman"/>
                      </a:endParaRPr>
                    </a:p>
                  </a:txBody>
                  <a:tcPr/>
                </a:tc>
              </a:tr>
              <a:tr h="405632">
                <a:tc>
                  <a:txBody>
                    <a:bodyPr/>
                    <a:lstStyle/>
                    <a:p>
                      <a:pPr>
                        <a:spcAft>
                          <a:spcPts val="0"/>
                        </a:spcAft>
                      </a:pPr>
                      <a:r>
                        <a:rPr lang="en-US" sz="1200" kern="100">
                          <a:effectLst/>
                        </a:rPr>
                        <a:t>94</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a:t>
                      </a:r>
                      <a:endParaRPr lang="zh-TW" sz="1200" kern="100">
                        <a:effectLst/>
                        <a:latin typeface="Calibri"/>
                        <a:ea typeface="新細明體"/>
                        <a:cs typeface="Times New Roman"/>
                      </a:endParaRPr>
                    </a:p>
                  </a:txBody>
                  <a:tcPr/>
                </a:tc>
                <a:tc>
                  <a:txBody>
                    <a:bodyPr/>
                    <a:lstStyle/>
                    <a:p>
                      <a:pPr>
                        <a:spcAft>
                          <a:spcPts val="0"/>
                        </a:spcAft>
                      </a:pPr>
                      <a:r>
                        <a:rPr lang="zh-TW" sz="1200" kern="100" dirty="0">
                          <a:effectLst/>
                        </a:rPr>
                        <a:t>學術研究</a:t>
                      </a:r>
                      <a:endParaRPr lang="zh-TW" sz="1200" kern="100" dirty="0">
                        <a:effectLst/>
                        <a:latin typeface="Calibri"/>
                        <a:ea typeface="新細明體"/>
                        <a:cs typeface="Times New Roman"/>
                      </a:endParaRPr>
                    </a:p>
                  </a:txBody>
                  <a:tcPr/>
                </a:tc>
                <a:tc>
                  <a:txBody>
                    <a:bodyPr/>
                    <a:lstStyle/>
                    <a:p>
                      <a:endParaRPr lang="zh-TW" sz="1200" kern="100">
                        <a:effectLst/>
                        <a:latin typeface="Calibri"/>
                      </a:endParaRPr>
                    </a:p>
                  </a:txBody>
                  <a:tcPr/>
                </a:tc>
              </a:tr>
              <a:tr h="405632">
                <a:tc>
                  <a:txBody>
                    <a:bodyPr/>
                    <a:lstStyle/>
                    <a:p>
                      <a:pPr>
                        <a:spcAft>
                          <a:spcPts val="0"/>
                        </a:spcAft>
                      </a:pPr>
                      <a:r>
                        <a:rPr lang="en-US" sz="1200" kern="100">
                          <a:effectLst/>
                        </a:rPr>
                        <a:t>95</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7</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7</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學術研究</a:t>
                      </a:r>
                      <a:endParaRPr lang="zh-TW" sz="1200" kern="100">
                        <a:effectLst/>
                        <a:latin typeface="Calibri"/>
                        <a:ea typeface="新細明體"/>
                        <a:cs typeface="Times New Roman"/>
                      </a:endParaRPr>
                    </a:p>
                  </a:txBody>
                  <a:tcPr/>
                </a:tc>
                <a:tc>
                  <a:txBody>
                    <a:bodyPr/>
                    <a:lstStyle/>
                    <a:p>
                      <a:endParaRPr lang="zh-TW" sz="1200" kern="100">
                        <a:effectLst/>
                        <a:latin typeface="Calibri"/>
                      </a:endParaRPr>
                    </a:p>
                  </a:txBody>
                  <a:tcPr/>
                </a:tc>
              </a:tr>
              <a:tr h="405632">
                <a:tc>
                  <a:txBody>
                    <a:bodyPr/>
                    <a:lstStyle/>
                    <a:p>
                      <a:pPr>
                        <a:spcAft>
                          <a:spcPts val="0"/>
                        </a:spcAft>
                      </a:pPr>
                      <a:r>
                        <a:rPr lang="en-US" sz="1200" kern="100">
                          <a:effectLst/>
                        </a:rPr>
                        <a:t>96</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5</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18</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12</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學術研究、法律信證</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部分不提供應用</a:t>
                      </a:r>
                      <a:endParaRPr lang="zh-TW" sz="1200" kern="100">
                        <a:effectLst/>
                        <a:latin typeface="Calibri"/>
                        <a:ea typeface="新細明體"/>
                        <a:cs typeface="Times New Roman"/>
                      </a:endParaRPr>
                    </a:p>
                  </a:txBody>
                  <a:tcPr/>
                </a:tc>
              </a:tr>
              <a:tr h="405632">
                <a:tc>
                  <a:txBody>
                    <a:bodyPr/>
                    <a:lstStyle/>
                    <a:p>
                      <a:pPr>
                        <a:spcAft>
                          <a:spcPts val="0"/>
                        </a:spcAft>
                      </a:pPr>
                      <a:r>
                        <a:rPr lang="en-US" sz="1200" kern="100">
                          <a:effectLst/>
                        </a:rPr>
                        <a:t>97</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5</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17</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17</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學術研究、個人或關係人資料查詢</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部分不提供應用</a:t>
                      </a:r>
                      <a:endParaRPr lang="zh-TW" sz="1200" kern="100">
                        <a:effectLst/>
                        <a:latin typeface="Calibri"/>
                        <a:ea typeface="新細明體"/>
                        <a:cs typeface="Times New Roman"/>
                      </a:endParaRPr>
                    </a:p>
                  </a:txBody>
                  <a:tcPr/>
                </a:tc>
              </a:tr>
              <a:tr h="431921">
                <a:tc>
                  <a:txBody>
                    <a:bodyPr/>
                    <a:lstStyle/>
                    <a:p>
                      <a:pPr>
                        <a:spcAft>
                          <a:spcPts val="0"/>
                        </a:spcAft>
                      </a:pPr>
                      <a:r>
                        <a:rPr lang="en-US" sz="1200" kern="100">
                          <a:effectLst/>
                        </a:rPr>
                        <a:t>98</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8</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26</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26</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學術研究、個人或關係人資料查詢</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部分不提供應用</a:t>
                      </a:r>
                      <a:endParaRPr lang="zh-TW" sz="1200" kern="100">
                        <a:effectLst/>
                        <a:latin typeface="Calibri"/>
                        <a:ea typeface="新細明體"/>
                        <a:cs typeface="Times New Roman"/>
                      </a:endParaRPr>
                    </a:p>
                  </a:txBody>
                  <a:tcPr/>
                </a:tc>
              </a:tr>
              <a:tr h="421593">
                <a:tc>
                  <a:txBody>
                    <a:bodyPr/>
                    <a:lstStyle/>
                    <a:p>
                      <a:pPr>
                        <a:spcAft>
                          <a:spcPts val="0"/>
                        </a:spcAft>
                      </a:pPr>
                      <a:r>
                        <a:rPr lang="en-US" sz="1200" kern="100">
                          <a:effectLst/>
                        </a:rPr>
                        <a:t>99</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9</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42</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24</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學術研究、個人或關係人資料查詢</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部分不提供應用</a:t>
                      </a:r>
                      <a:endParaRPr lang="zh-TW" sz="1200" kern="100">
                        <a:effectLst/>
                        <a:latin typeface="Calibri"/>
                        <a:ea typeface="新細明體"/>
                        <a:cs typeface="Times New Roman"/>
                      </a:endParaRPr>
                    </a:p>
                  </a:txBody>
                  <a:tcPr/>
                </a:tc>
              </a:tr>
              <a:tr h="430042">
                <a:tc>
                  <a:txBody>
                    <a:bodyPr/>
                    <a:lstStyle/>
                    <a:p>
                      <a:pPr>
                        <a:spcAft>
                          <a:spcPts val="0"/>
                        </a:spcAft>
                      </a:pPr>
                      <a:r>
                        <a:rPr lang="en-US" sz="1200" kern="100">
                          <a:effectLst/>
                        </a:rPr>
                        <a:t>100</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5</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19</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12</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學術研究、個人或關係人資料查詢</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部分不提供應用</a:t>
                      </a:r>
                      <a:endParaRPr lang="zh-TW" sz="1200" kern="100">
                        <a:effectLst/>
                        <a:latin typeface="Calibri"/>
                        <a:ea typeface="新細明體"/>
                        <a:cs typeface="Times New Roman"/>
                      </a:endParaRPr>
                    </a:p>
                  </a:txBody>
                  <a:tcPr/>
                </a:tc>
              </a:tr>
              <a:tr h="430042">
                <a:tc>
                  <a:txBody>
                    <a:bodyPr/>
                    <a:lstStyle/>
                    <a:p>
                      <a:pPr>
                        <a:spcAft>
                          <a:spcPts val="0"/>
                        </a:spcAft>
                      </a:pPr>
                      <a:r>
                        <a:rPr lang="en-US" sz="1200" kern="100">
                          <a:effectLst/>
                        </a:rPr>
                        <a:t>101</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4</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4</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3</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歷史考證、學術研究、個人或關係人資料查詢</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部分不提供應用</a:t>
                      </a:r>
                      <a:endParaRPr lang="zh-TW" sz="1200" kern="100">
                        <a:effectLst/>
                        <a:latin typeface="Calibri"/>
                        <a:ea typeface="新細明體"/>
                        <a:cs typeface="Times New Roman"/>
                      </a:endParaRPr>
                    </a:p>
                  </a:txBody>
                  <a:tcPr/>
                </a:tc>
              </a:tr>
              <a:tr h="430042">
                <a:tc>
                  <a:txBody>
                    <a:bodyPr/>
                    <a:lstStyle/>
                    <a:p>
                      <a:pPr>
                        <a:spcAft>
                          <a:spcPts val="0"/>
                        </a:spcAft>
                      </a:pPr>
                      <a:r>
                        <a:rPr lang="en-US" sz="1200" kern="100">
                          <a:effectLst/>
                        </a:rPr>
                        <a:t>102</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4</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44</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33</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歷史考證、學術研究、個人或關係人資料查詢</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部分不提供應用</a:t>
                      </a:r>
                      <a:endParaRPr lang="zh-TW" sz="1200" kern="100">
                        <a:effectLst/>
                        <a:latin typeface="Calibri"/>
                        <a:ea typeface="新細明體"/>
                        <a:cs typeface="Times New Roman"/>
                      </a:endParaRPr>
                    </a:p>
                  </a:txBody>
                  <a:tcPr/>
                </a:tc>
              </a:tr>
              <a:tr h="430042">
                <a:tc>
                  <a:txBody>
                    <a:bodyPr/>
                    <a:lstStyle/>
                    <a:p>
                      <a:pPr>
                        <a:spcAft>
                          <a:spcPts val="0"/>
                        </a:spcAft>
                      </a:pPr>
                      <a:r>
                        <a:rPr lang="en-US" sz="1200" kern="100">
                          <a:effectLst/>
                        </a:rPr>
                        <a:t>103</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2</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2</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學術研究、個人或關係人資料查詢</a:t>
                      </a:r>
                      <a:endParaRPr lang="zh-TW" sz="1200" kern="100">
                        <a:effectLst/>
                        <a:latin typeface="Calibri"/>
                        <a:ea typeface="新細明體"/>
                        <a:cs typeface="Times New Roman"/>
                      </a:endParaRPr>
                    </a:p>
                  </a:txBody>
                  <a:tcPr/>
                </a:tc>
                <a:tc>
                  <a:txBody>
                    <a:bodyPr/>
                    <a:lstStyle/>
                    <a:p>
                      <a:pPr>
                        <a:spcAft>
                          <a:spcPts val="0"/>
                        </a:spcAft>
                      </a:pPr>
                      <a:r>
                        <a:rPr lang="zh-TW" sz="1200" kern="100">
                          <a:effectLst/>
                        </a:rPr>
                        <a:t>部分不提供應用</a:t>
                      </a:r>
                      <a:endParaRPr lang="zh-TW" sz="1200" kern="100">
                        <a:effectLst/>
                        <a:latin typeface="Calibri"/>
                        <a:ea typeface="新細明體"/>
                        <a:cs typeface="Times New Roman"/>
                      </a:endParaRPr>
                    </a:p>
                  </a:txBody>
                  <a:tcPr/>
                </a:tc>
              </a:tr>
              <a:tr h="430042">
                <a:tc>
                  <a:txBody>
                    <a:bodyPr/>
                    <a:lstStyle/>
                    <a:p>
                      <a:pPr>
                        <a:spcAft>
                          <a:spcPts val="0"/>
                        </a:spcAft>
                      </a:pPr>
                      <a:r>
                        <a:rPr lang="zh-TW" sz="1200" kern="100">
                          <a:effectLst/>
                        </a:rPr>
                        <a:t>合計</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43</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180</a:t>
                      </a:r>
                      <a:endParaRPr lang="zh-TW" sz="1200" kern="100">
                        <a:effectLst/>
                        <a:latin typeface="Calibri"/>
                        <a:ea typeface="新細明體"/>
                        <a:cs typeface="Times New Roman"/>
                      </a:endParaRPr>
                    </a:p>
                  </a:txBody>
                  <a:tcPr/>
                </a:tc>
                <a:tc>
                  <a:txBody>
                    <a:bodyPr/>
                    <a:lstStyle/>
                    <a:p>
                      <a:pPr>
                        <a:spcAft>
                          <a:spcPts val="0"/>
                        </a:spcAft>
                      </a:pPr>
                      <a:r>
                        <a:rPr lang="en-US" sz="1200" kern="100">
                          <a:effectLst/>
                        </a:rPr>
                        <a:t>137</a:t>
                      </a:r>
                      <a:endParaRPr lang="zh-TW" sz="1200" kern="100">
                        <a:effectLst/>
                        <a:latin typeface="Calibri"/>
                        <a:ea typeface="新細明體"/>
                        <a:cs typeface="Times New Roman"/>
                      </a:endParaRPr>
                    </a:p>
                  </a:txBody>
                  <a:tcPr/>
                </a:tc>
                <a:tc>
                  <a:txBody>
                    <a:bodyPr/>
                    <a:lstStyle/>
                    <a:p>
                      <a:pPr>
                        <a:spcAft>
                          <a:spcPts val="0"/>
                        </a:spcAft>
                      </a:pPr>
                      <a:r>
                        <a:rPr lang="en-US" sz="1200" kern="100" dirty="0">
                          <a:effectLst/>
                        </a:rPr>
                        <a:t> </a:t>
                      </a:r>
                      <a:endParaRPr lang="zh-TW" sz="1200" kern="100" dirty="0">
                        <a:effectLst/>
                        <a:latin typeface="Calibri"/>
                        <a:ea typeface="新細明體"/>
                        <a:cs typeface="Times New Roman"/>
                      </a:endParaRPr>
                    </a:p>
                  </a:txBody>
                  <a:tcPr/>
                </a:tc>
                <a:tc>
                  <a:txBody>
                    <a:bodyPr/>
                    <a:lstStyle/>
                    <a:p>
                      <a:pPr>
                        <a:spcAft>
                          <a:spcPts val="0"/>
                        </a:spcAft>
                      </a:pPr>
                      <a:r>
                        <a:rPr lang="en-US" sz="1200" kern="100" dirty="0">
                          <a:effectLst/>
                        </a:rPr>
                        <a:t> </a:t>
                      </a:r>
                      <a:endParaRPr lang="zh-TW" sz="1200" kern="100" dirty="0">
                        <a:effectLst/>
                        <a:latin typeface="Calibri"/>
                        <a:ea typeface="新細明體"/>
                        <a:cs typeface="Times New Roman"/>
                      </a:endParaRPr>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331913" y="260350"/>
            <a:ext cx="6408737"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法務部檔案加值應用作法</a:t>
            </a:r>
            <a:r>
              <a:rPr lang="en-US" altLang="zh-TW" sz="3200" dirty="0" smtClean="0">
                <a:latin typeface="標楷體" pitchFamily="65" charset="-120"/>
                <a:ea typeface="標楷體" pitchFamily="65" charset="-120"/>
              </a:rPr>
              <a:t>-1</a:t>
            </a:r>
          </a:p>
        </p:txBody>
      </p:sp>
      <p:sp>
        <p:nvSpPr>
          <p:cNvPr id="39939" name="Rectangle 3"/>
          <p:cNvSpPr>
            <a:spLocks noGrp="1"/>
          </p:cNvSpPr>
          <p:nvPr>
            <p:ph sz="quarter" idx="1"/>
          </p:nvPr>
        </p:nvSpPr>
        <p:spPr>
          <a:xfrm>
            <a:off x="611188" y="1700213"/>
            <a:ext cx="8229600" cy="4824412"/>
          </a:xfrm>
        </p:spPr>
        <p:txBody>
          <a:bodyPr/>
          <a:lstStyle/>
          <a:p>
            <a:pPr eaLnBrk="1" hangingPunct="1">
              <a:defRPr/>
            </a:pPr>
            <a:r>
              <a:rPr lang="zh-TW" altLang="en-US" sz="2800" dirty="0" smtClean="0">
                <a:solidFill>
                  <a:srgbClr val="0000FF"/>
                </a:solidFill>
                <a:latin typeface="標楷體" pitchFamily="65" charset="-120"/>
                <a:ea typeface="標楷體" pitchFamily="65" charset="-120"/>
              </a:rPr>
              <a:t>審選檔案</a:t>
            </a:r>
          </a:p>
          <a:p>
            <a:pPr lvl="1" eaLnBrk="1" hangingPunct="1">
              <a:defRPr/>
            </a:pPr>
            <a:r>
              <a:rPr lang="zh-TW" altLang="en-US" sz="2400" dirty="0" smtClean="0">
                <a:latin typeface="標楷體" pitchFamily="65" charset="-120"/>
                <a:ea typeface="標楷體" pitchFamily="65" charset="-120"/>
              </a:rPr>
              <a:t>決定主題</a:t>
            </a:r>
          </a:p>
          <a:p>
            <a:pPr lvl="2" eaLnBrk="1" hangingPunct="1">
              <a:defRPr/>
            </a:pPr>
            <a:r>
              <a:rPr lang="en-US" altLang="zh-TW" sz="2300" dirty="0" smtClean="0">
                <a:solidFill>
                  <a:srgbClr val="990099"/>
                </a:solidFill>
                <a:latin typeface="標楷體" pitchFamily="65" charset="-120"/>
                <a:ea typeface="標楷體" pitchFamily="65" charset="-120"/>
              </a:rPr>
              <a:t>97</a:t>
            </a:r>
            <a:r>
              <a:rPr lang="zh-TW" altLang="en-US" sz="2300" dirty="0" smtClean="0">
                <a:solidFill>
                  <a:srgbClr val="990099"/>
                </a:solidFill>
                <a:latin typeface="標楷體" pitchFamily="65" charset="-120"/>
                <a:ea typeface="標楷體" pitchFamily="65" charset="-120"/>
              </a:rPr>
              <a:t>年</a:t>
            </a:r>
            <a:r>
              <a:rPr lang="en-US" altLang="zh-TW" sz="2300" dirty="0" smtClean="0">
                <a:solidFill>
                  <a:srgbClr val="990099"/>
                </a:solidFill>
                <a:latin typeface="標楷體" pitchFamily="65" charset="-120"/>
                <a:ea typeface="標楷體" pitchFamily="65" charset="-120"/>
              </a:rPr>
              <a:t>4</a:t>
            </a:r>
            <a:r>
              <a:rPr lang="zh-TW" altLang="en-US" sz="2300" dirty="0" smtClean="0">
                <a:solidFill>
                  <a:srgbClr val="990099"/>
                </a:solidFill>
                <a:latin typeface="標楷體" pitchFamily="65" charset="-120"/>
                <a:ea typeface="標楷體" pitchFamily="65" charset="-120"/>
              </a:rPr>
              <a:t>月訂定「百件珍貴獄政檔案審選計畫」</a:t>
            </a:r>
          </a:p>
          <a:p>
            <a:pPr lvl="1" eaLnBrk="1" hangingPunct="1">
              <a:defRPr/>
            </a:pPr>
            <a:r>
              <a:rPr lang="zh-TW" altLang="en-US" sz="2400" dirty="0" smtClean="0">
                <a:solidFill>
                  <a:schemeClr val="folHlink"/>
                </a:solidFill>
                <a:latin typeface="標楷體" pitchFamily="65" charset="-120"/>
                <a:ea typeface="標楷體" pitchFamily="65" charset="-120"/>
              </a:rPr>
              <a:t>成立檔案審選作業組織</a:t>
            </a:r>
            <a:r>
              <a:rPr lang="zh-TW" altLang="en-US" sz="2400" dirty="0" smtClean="0">
                <a:latin typeface="標楷體" pitchFamily="65" charset="-120"/>
                <a:ea typeface="標楷體" pitchFamily="65" charset="-120"/>
              </a:rPr>
              <a:t> </a:t>
            </a:r>
          </a:p>
          <a:p>
            <a:pPr lvl="2">
              <a:defRPr/>
            </a:pPr>
            <a:r>
              <a:rPr lang="zh-TW" altLang="zh-TW" sz="2300" dirty="0" smtClean="0">
                <a:solidFill>
                  <a:srgbClr val="990099"/>
                </a:solidFill>
                <a:latin typeface="標楷體" pitchFamily="65" charset="-120"/>
                <a:ea typeface="標楷體" pitchFamily="65" charset="-120"/>
              </a:rPr>
              <a:t>組成工作小組、</a:t>
            </a:r>
            <a:r>
              <a:rPr lang="zh-TW" altLang="en-US" sz="2300" dirty="0" smtClean="0">
                <a:solidFill>
                  <a:srgbClr val="990099"/>
                </a:solidFill>
                <a:latin typeface="標楷體" pitchFamily="65" charset="-120"/>
                <a:ea typeface="標楷體" pitchFamily="65" charset="-120"/>
              </a:rPr>
              <a:t>聘請諮詢委員</a:t>
            </a:r>
          </a:p>
          <a:p>
            <a:pPr lvl="1" eaLnBrk="1" hangingPunct="1">
              <a:defRPr/>
            </a:pPr>
            <a:r>
              <a:rPr lang="zh-TW" altLang="en-US" sz="2400" dirty="0" smtClean="0">
                <a:solidFill>
                  <a:schemeClr val="folHlink"/>
                </a:solidFill>
                <a:latin typeface="標楷體" pitchFamily="65" charset="-120"/>
                <a:ea typeface="標楷體" pitchFamily="65" charset="-120"/>
              </a:rPr>
              <a:t>擬訂檔案審選主題 </a:t>
            </a:r>
          </a:p>
          <a:p>
            <a:pPr lvl="1" eaLnBrk="1" hangingPunct="1">
              <a:defRPr/>
            </a:pPr>
            <a:r>
              <a:rPr lang="zh-TW" altLang="en-US" sz="2400" dirty="0" smtClean="0">
                <a:solidFill>
                  <a:schemeClr val="folHlink"/>
                </a:solidFill>
                <a:latin typeface="標楷體" pitchFamily="65" charset="-120"/>
                <a:ea typeface="標楷體" pitchFamily="65" charset="-120"/>
              </a:rPr>
              <a:t>廣徵檔案，擇選百件 </a:t>
            </a:r>
          </a:p>
          <a:p>
            <a:pPr lvl="1" eaLnBrk="1" hangingPunct="1">
              <a:defRPr/>
            </a:pPr>
            <a:r>
              <a:rPr lang="zh-TW" altLang="en-US" sz="2400" dirty="0" smtClean="0">
                <a:solidFill>
                  <a:schemeClr val="folHlink"/>
                </a:solidFill>
                <a:latin typeface="標楷體" pitchFamily="65" charset="-120"/>
                <a:ea typeface="標楷體" pitchFamily="65" charset="-120"/>
              </a:rPr>
              <a:t>研究檔案內容，撰寫說明文案 </a:t>
            </a:r>
          </a:p>
          <a:p>
            <a:pPr lvl="1">
              <a:defRPr/>
            </a:pPr>
            <a:r>
              <a:rPr lang="zh-TW" altLang="en-US" sz="2400" dirty="0" smtClean="0">
                <a:solidFill>
                  <a:schemeClr val="folHlink"/>
                </a:solidFill>
                <a:latin typeface="標楷體" pitchFamily="65" charset="-120"/>
                <a:ea typeface="標楷體" pitchFamily="65" charset="-120"/>
              </a:rPr>
              <a:t>進行破損檔案修補及珍貴檔案電子複製儲存</a:t>
            </a:r>
            <a:r>
              <a:rPr lang="zh-TW" altLang="en-US" sz="2400" dirty="0" smtClean="0">
                <a:latin typeface="標楷體" pitchFamily="65" charset="-120"/>
                <a:ea typeface="標楷體" pitchFamily="65" charset="-120"/>
              </a:rPr>
              <a:t> </a:t>
            </a:r>
          </a:p>
          <a:p>
            <a:pPr lvl="2" eaLnBrk="1" hangingPunct="1">
              <a:defRPr/>
            </a:pPr>
            <a:r>
              <a:rPr lang="en-US" altLang="zh-TW" sz="2300" dirty="0" smtClean="0">
                <a:solidFill>
                  <a:srgbClr val="990099"/>
                </a:solidFill>
                <a:latin typeface="標楷體" pitchFamily="65" charset="-120"/>
                <a:ea typeface="標楷體" pitchFamily="65" charset="-120"/>
              </a:rPr>
              <a:t>97</a:t>
            </a:r>
            <a:r>
              <a:rPr lang="zh-TW" altLang="en-US" sz="2300" dirty="0" smtClean="0">
                <a:solidFill>
                  <a:srgbClr val="990099"/>
                </a:solidFill>
                <a:latin typeface="標楷體" pitchFamily="65" charset="-120"/>
                <a:ea typeface="標楷體" pitchFamily="65" charset="-120"/>
              </a:rPr>
              <a:t>年</a:t>
            </a:r>
            <a:r>
              <a:rPr lang="en-US" altLang="zh-TW" sz="2300" dirty="0" smtClean="0">
                <a:solidFill>
                  <a:srgbClr val="990099"/>
                </a:solidFill>
                <a:latin typeface="標楷體" pitchFamily="65" charset="-120"/>
                <a:ea typeface="標楷體" pitchFamily="65" charset="-120"/>
              </a:rPr>
              <a:t>10</a:t>
            </a:r>
            <a:r>
              <a:rPr lang="zh-TW" altLang="en-US" sz="2300" dirty="0" smtClean="0">
                <a:solidFill>
                  <a:srgbClr val="990099"/>
                </a:solidFill>
                <a:latin typeface="標楷體" pitchFamily="65" charset="-120"/>
                <a:ea typeface="標楷體" pitchFamily="65" charset="-120"/>
              </a:rPr>
              <a:t>月底完成審選檔案之電子複製作業</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DSC01371"/>
          <p:cNvPicPr>
            <a:picLocks noChangeAspect="1" noChangeArrowheads="1"/>
          </p:cNvPicPr>
          <p:nvPr/>
        </p:nvPicPr>
        <p:blipFill>
          <a:blip r:embed="rId3" cstate="print"/>
          <a:srcRect t="1303" r="3474"/>
          <a:stretch>
            <a:fillRect/>
          </a:stretch>
        </p:blipFill>
        <p:spPr bwMode="auto">
          <a:xfrm rot="469107">
            <a:off x="5940425" y="5157788"/>
            <a:ext cx="2736850" cy="1865312"/>
          </a:xfrm>
          <a:prstGeom prst="rect">
            <a:avLst/>
          </a:prstGeom>
          <a:noFill/>
          <a:ln w="9525">
            <a:noFill/>
            <a:miter lim="800000"/>
            <a:headEnd/>
            <a:tailEnd/>
          </a:ln>
        </p:spPr>
      </p:pic>
      <p:sp>
        <p:nvSpPr>
          <p:cNvPr id="27651" name="Rectangle 2"/>
          <p:cNvSpPr>
            <a:spLocks noGrp="1"/>
          </p:cNvSpPr>
          <p:nvPr>
            <p:ph type="title"/>
          </p:nvPr>
        </p:nvSpPr>
        <p:spPr>
          <a:xfrm>
            <a:off x="900113" y="476250"/>
            <a:ext cx="6178550"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法務部檔案加值應用作法</a:t>
            </a:r>
            <a:r>
              <a:rPr lang="en-US" altLang="zh-TW" sz="3200" dirty="0" smtClean="0">
                <a:latin typeface="標楷體" pitchFamily="65" charset="-120"/>
                <a:ea typeface="標楷體" pitchFamily="65" charset="-120"/>
              </a:rPr>
              <a:t>-2</a:t>
            </a:r>
          </a:p>
        </p:txBody>
      </p:sp>
      <p:sp>
        <p:nvSpPr>
          <p:cNvPr id="45060" name="Rectangle 3"/>
          <p:cNvSpPr>
            <a:spLocks noGrp="1"/>
          </p:cNvSpPr>
          <p:nvPr>
            <p:ph sz="quarter" idx="1"/>
          </p:nvPr>
        </p:nvSpPr>
        <p:spPr>
          <a:xfrm>
            <a:off x="539750" y="1844675"/>
            <a:ext cx="7993063" cy="4389438"/>
          </a:xfrm>
        </p:spPr>
        <p:txBody>
          <a:bodyPr/>
          <a:lstStyle/>
          <a:p>
            <a:pPr marL="495300" indent="-495300" eaLnBrk="1" hangingPunct="1"/>
            <a:r>
              <a:rPr lang="zh-TW" altLang="en-US" sz="2800" dirty="0" smtClean="0">
                <a:solidFill>
                  <a:srgbClr val="0000FF"/>
                </a:solidFill>
                <a:latin typeface="標楷體" pitchFamily="65" charset="-120"/>
                <a:ea typeface="標楷體" pitchFamily="65" charset="-120"/>
              </a:rPr>
              <a:t>出版選輯</a:t>
            </a:r>
          </a:p>
          <a:p>
            <a:pPr marL="850900" lvl="1" indent="-457200" eaLnBrk="1" hangingPunct="1"/>
            <a:r>
              <a:rPr lang="en-US" altLang="zh-TW" sz="2600" dirty="0" smtClean="0">
                <a:latin typeface="標楷體" pitchFamily="65" charset="-120"/>
                <a:ea typeface="標楷體" pitchFamily="65" charset="-120"/>
              </a:rPr>
              <a:t>98</a:t>
            </a:r>
            <a:r>
              <a:rPr lang="zh-TW" altLang="en-US" sz="2600" dirty="0" smtClean="0">
                <a:latin typeface="標楷體" pitchFamily="65" charset="-120"/>
                <a:ea typeface="標楷體" pitchFamily="65" charset="-120"/>
              </a:rPr>
              <a:t>年</a:t>
            </a:r>
            <a:r>
              <a:rPr lang="en-US" altLang="zh-TW" sz="2600" dirty="0" smtClean="0">
                <a:latin typeface="標楷體" pitchFamily="65" charset="-120"/>
                <a:ea typeface="標楷體" pitchFamily="65" charset="-120"/>
              </a:rPr>
              <a:t>4</a:t>
            </a:r>
            <a:r>
              <a:rPr lang="zh-TW" altLang="en-US" sz="2600" dirty="0" smtClean="0">
                <a:latin typeface="標楷體" pitchFamily="65" charset="-120"/>
                <a:ea typeface="標楷體" pitchFamily="65" charset="-120"/>
              </a:rPr>
              <a:t>月編輯「歷史印記－百件珍貴獄政檔案」</a:t>
            </a:r>
          </a:p>
          <a:p>
            <a:pPr marL="1068388" lvl="2" indent="-400050" eaLnBrk="1" hangingPunct="1"/>
            <a:r>
              <a:rPr lang="zh-TW" altLang="en-US" sz="2400" dirty="0" smtClean="0">
                <a:solidFill>
                  <a:srgbClr val="990099"/>
                </a:solidFill>
                <a:latin typeface="標楷體" pitchFamily="65" charset="-120"/>
                <a:ea typeface="標楷體" pitchFamily="65" charset="-120"/>
              </a:rPr>
              <a:t>擬訂規格，辦理招標</a:t>
            </a:r>
          </a:p>
          <a:p>
            <a:pPr marL="1068388" lvl="2" indent="-400050" eaLnBrk="1" hangingPunct="1"/>
            <a:r>
              <a:rPr lang="zh-TW" altLang="en-US" sz="2400" dirty="0" smtClean="0">
                <a:solidFill>
                  <a:srgbClr val="990099"/>
                </a:solidFill>
                <a:latin typeface="標楷體" pitchFamily="65" charset="-120"/>
                <a:ea typeface="標楷體" pitchFamily="65" charset="-120"/>
              </a:rPr>
              <a:t>蒐集文物相片，依檔案主題分類整理配置</a:t>
            </a:r>
          </a:p>
          <a:p>
            <a:pPr marL="1068388" lvl="2" indent="-400050" eaLnBrk="1" hangingPunct="1"/>
            <a:r>
              <a:rPr lang="zh-TW" altLang="en-US" sz="2400" dirty="0" smtClean="0">
                <a:solidFill>
                  <a:srgbClr val="990099"/>
                </a:solidFill>
                <a:latin typeface="標楷體" pitchFamily="65" charset="-120"/>
                <a:ea typeface="標楷體" pitchFamily="65" charset="-120"/>
              </a:rPr>
              <a:t>撰寫部長序、編輯過程說明、編輯凡例等</a:t>
            </a:r>
          </a:p>
          <a:p>
            <a:pPr marL="1068388" lvl="2" indent="-400050" eaLnBrk="1" hangingPunct="1"/>
            <a:r>
              <a:rPr lang="zh-TW" altLang="en-US" sz="2400" dirty="0" smtClean="0">
                <a:solidFill>
                  <a:srgbClr val="990099"/>
                </a:solidFill>
                <a:latin typeface="標楷體" pitchFamily="65" charset="-120"/>
                <a:ea typeface="標楷體" pitchFamily="65" charset="-120"/>
              </a:rPr>
              <a:t>彙整「百件珍貴獄政檔案目錄索引」、「獄政大事紀」附錄</a:t>
            </a:r>
          </a:p>
          <a:p>
            <a:pPr marL="1068388" lvl="2" indent="-400050" eaLnBrk="1" hangingPunct="1"/>
            <a:r>
              <a:rPr lang="zh-TW" altLang="en-US" sz="2400" dirty="0" smtClean="0">
                <a:solidFill>
                  <a:srgbClr val="990099"/>
                </a:solidFill>
                <a:latin typeface="標楷體" pitchFamily="65" charset="-120"/>
                <a:ea typeface="標楷體" pitchFamily="65" charset="-120"/>
              </a:rPr>
              <a:t>校稿</a:t>
            </a:r>
          </a:p>
          <a:p>
            <a:pPr marL="850900" lvl="1" indent="-457200" eaLnBrk="1" hangingPunct="1"/>
            <a:r>
              <a:rPr lang="en-US" altLang="zh-TW" sz="2600" dirty="0" smtClean="0">
                <a:latin typeface="標楷體" pitchFamily="65" charset="-120"/>
                <a:ea typeface="標楷體" pitchFamily="65" charset="-120"/>
              </a:rPr>
              <a:t>98</a:t>
            </a:r>
            <a:r>
              <a:rPr lang="zh-TW" altLang="en-US" sz="2600" dirty="0" smtClean="0">
                <a:latin typeface="標楷體" pitchFamily="65" charset="-120"/>
                <a:ea typeface="標楷體" pitchFamily="65" charset="-120"/>
              </a:rPr>
              <a:t>年</a:t>
            </a:r>
            <a:r>
              <a:rPr lang="en-US" altLang="zh-TW" sz="2600" dirty="0" smtClean="0">
                <a:latin typeface="標楷體" pitchFamily="65" charset="-120"/>
                <a:ea typeface="標楷體" pitchFamily="65" charset="-120"/>
              </a:rPr>
              <a:t>11</a:t>
            </a:r>
            <a:r>
              <a:rPr lang="zh-TW" altLang="en-US" sz="2600" dirty="0" smtClean="0">
                <a:latin typeface="標楷體" pitchFamily="65" charset="-120"/>
                <a:ea typeface="標楷體" pitchFamily="65" charset="-120"/>
              </a:rPr>
              <a:t>月出版發行</a:t>
            </a:r>
          </a:p>
          <a:p>
            <a:pPr marL="495300" indent="-495300" eaLnBrk="1" hangingPunct="1"/>
            <a:endParaRPr lang="zh-TW" altLang="en-US" sz="3000" dirty="0" smtClean="0">
              <a:latin typeface="標楷體" pitchFamily="65" charset="-120"/>
            </a:endParaRPr>
          </a:p>
        </p:txBody>
      </p:sp>
      <p:pic>
        <p:nvPicPr>
          <p:cNvPr id="45061" name="Picture 4" descr="DSC01369"/>
          <p:cNvPicPr>
            <a:picLocks noChangeAspect="1" noChangeArrowheads="1"/>
          </p:cNvPicPr>
          <p:nvPr/>
        </p:nvPicPr>
        <p:blipFill>
          <a:blip r:embed="rId4" cstate="print"/>
          <a:srcRect l="4559" t="7816" r="5472" b="9987"/>
          <a:stretch>
            <a:fillRect/>
          </a:stretch>
        </p:blipFill>
        <p:spPr bwMode="auto">
          <a:xfrm rot="-429715">
            <a:off x="4284663" y="4724400"/>
            <a:ext cx="1671637" cy="229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1187450" y="476250"/>
            <a:ext cx="6249988"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法務部檔案加值應用作法</a:t>
            </a:r>
            <a:r>
              <a:rPr lang="en-US" altLang="zh-TW" sz="3200" dirty="0" smtClean="0">
                <a:latin typeface="標楷體" pitchFamily="65" charset="-120"/>
                <a:ea typeface="標楷體" pitchFamily="65" charset="-120"/>
              </a:rPr>
              <a:t>-3</a:t>
            </a:r>
            <a:endParaRPr lang="zh-TW" altLang="en-US" sz="3200" dirty="0" smtClean="0">
              <a:latin typeface="標楷體" pitchFamily="65" charset="-120"/>
              <a:ea typeface="標楷體" pitchFamily="65" charset="-120"/>
            </a:endParaRPr>
          </a:p>
        </p:txBody>
      </p:sp>
      <p:sp>
        <p:nvSpPr>
          <p:cNvPr id="46083" name="Rectangle 3"/>
          <p:cNvSpPr>
            <a:spLocks noGrp="1"/>
          </p:cNvSpPr>
          <p:nvPr>
            <p:ph sz="quarter" idx="1"/>
          </p:nvPr>
        </p:nvSpPr>
        <p:spPr>
          <a:xfrm>
            <a:off x="395288" y="1916113"/>
            <a:ext cx="8497887" cy="4662487"/>
          </a:xfrm>
        </p:spPr>
        <p:txBody>
          <a:bodyPr/>
          <a:lstStyle/>
          <a:p>
            <a:pPr eaLnBrk="1" hangingPunct="1"/>
            <a:r>
              <a:rPr lang="zh-TW" altLang="en-US" sz="2800" smtClean="0">
                <a:solidFill>
                  <a:srgbClr val="0000FF"/>
                </a:solidFill>
                <a:latin typeface="標楷體" pitchFamily="65" charset="-120"/>
                <a:ea typeface="標楷體" pitchFamily="65" charset="-120"/>
              </a:rPr>
              <a:t>舉辦展覽</a:t>
            </a:r>
          </a:p>
          <a:p>
            <a:pPr lvl="1" eaLnBrk="1" hangingPunct="1"/>
            <a:r>
              <a:rPr lang="en-US" altLang="zh-TW" sz="2600" smtClean="0">
                <a:latin typeface="標楷體" pitchFamily="65" charset="-120"/>
                <a:ea typeface="標楷體" pitchFamily="65" charset="-120"/>
              </a:rPr>
              <a:t>98</a:t>
            </a:r>
            <a:r>
              <a:rPr lang="zh-TW" altLang="en-US" sz="2600" smtClean="0">
                <a:latin typeface="標楷體" pitchFamily="65" charset="-120"/>
                <a:ea typeface="標楷體" pitchFamily="65" charset="-120"/>
              </a:rPr>
              <a:t>年</a:t>
            </a:r>
            <a:r>
              <a:rPr lang="en-US" altLang="zh-TW" sz="2600" smtClean="0">
                <a:latin typeface="標楷體" pitchFamily="65" charset="-120"/>
                <a:ea typeface="標楷體" pitchFamily="65" charset="-120"/>
              </a:rPr>
              <a:t>2</a:t>
            </a:r>
            <a:r>
              <a:rPr lang="zh-TW" altLang="en-US" sz="2600" smtClean="0">
                <a:latin typeface="標楷體" pitchFamily="65" charset="-120"/>
                <a:ea typeface="標楷體" pitchFamily="65" charset="-120"/>
              </a:rPr>
              <a:t>月勘借展覽場地</a:t>
            </a:r>
            <a:endParaRPr lang="en-US" altLang="zh-TW" sz="2600" smtClean="0">
              <a:latin typeface="標楷體" pitchFamily="65" charset="-120"/>
              <a:ea typeface="標楷體" pitchFamily="65" charset="-120"/>
            </a:endParaRPr>
          </a:p>
          <a:p>
            <a:pPr lvl="1" eaLnBrk="1" hangingPunct="1"/>
            <a:r>
              <a:rPr lang="en-US" altLang="zh-TW" sz="2600" smtClean="0">
                <a:latin typeface="標楷體" pitchFamily="65" charset="-120"/>
                <a:ea typeface="標楷體" pitchFamily="65" charset="-120"/>
              </a:rPr>
              <a:t>98</a:t>
            </a:r>
            <a:r>
              <a:rPr lang="zh-TW" altLang="en-US" sz="2600" smtClean="0">
                <a:latin typeface="標楷體" pitchFamily="65" charset="-120"/>
                <a:ea typeface="標楷體" pitchFamily="65" charset="-120"/>
              </a:rPr>
              <a:t>年</a:t>
            </a:r>
            <a:r>
              <a:rPr lang="en-US" altLang="zh-TW" sz="2600" smtClean="0">
                <a:latin typeface="標楷體" pitchFamily="65" charset="-120"/>
                <a:ea typeface="標楷體" pitchFamily="65" charset="-120"/>
              </a:rPr>
              <a:t>4</a:t>
            </a:r>
            <a:r>
              <a:rPr lang="zh-TW" altLang="en-US" sz="2600" smtClean="0">
                <a:latin typeface="標楷體" pitchFamily="65" charset="-120"/>
                <a:ea typeface="標楷體" pitchFamily="65" charset="-120"/>
              </a:rPr>
              <a:t>月訂定「百件獄政重要檔案展覽計畫」（檔案局）、籌編概算</a:t>
            </a:r>
          </a:p>
          <a:p>
            <a:pPr lvl="1" eaLnBrk="1" hangingPunct="1"/>
            <a:r>
              <a:rPr lang="zh-TW" altLang="en-US" sz="2600" smtClean="0">
                <a:latin typeface="標楷體" pitchFamily="65" charset="-120"/>
                <a:ea typeface="標楷體" pitchFamily="65" charset="-120"/>
              </a:rPr>
              <a:t>培訓導覽人員</a:t>
            </a:r>
          </a:p>
          <a:p>
            <a:pPr lvl="2" eaLnBrk="1" hangingPunct="1"/>
            <a:r>
              <a:rPr lang="en-US" altLang="zh-TW" sz="2400" smtClean="0">
                <a:solidFill>
                  <a:srgbClr val="C00000"/>
                </a:solidFill>
                <a:latin typeface="標楷體" pitchFamily="65" charset="-120"/>
                <a:ea typeface="標楷體" pitchFamily="65" charset="-120"/>
              </a:rPr>
              <a:t>99</a:t>
            </a:r>
            <a:r>
              <a:rPr lang="zh-TW" altLang="en-US" sz="2400" smtClean="0">
                <a:solidFill>
                  <a:srgbClr val="C00000"/>
                </a:solidFill>
                <a:latin typeface="標楷體" pitchFamily="65" charset="-120"/>
                <a:ea typeface="標楷體" pitchFamily="65" charset="-120"/>
              </a:rPr>
              <a:t>年</a:t>
            </a:r>
            <a:r>
              <a:rPr lang="en-US" altLang="zh-TW" sz="2400" smtClean="0">
                <a:solidFill>
                  <a:srgbClr val="C00000"/>
                </a:solidFill>
                <a:latin typeface="標楷體" pitchFamily="65" charset="-120"/>
                <a:ea typeface="標楷體" pitchFamily="65" charset="-120"/>
              </a:rPr>
              <a:t>2</a:t>
            </a:r>
            <a:r>
              <a:rPr lang="zh-TW" altLang="en-US" sz="2400" smtClean="0">
                <a:solidFill>
                  <a:srgbClr val="C00000"/>
                </a:solidFill>
                <a:latin typeface="標楷體" pitchFamily="65" charset="-120"/>
                <a:ea typeface="標楷體" pitchFamily="65" charset="-120"/>
              </a:rPr>
              <a:t>月訂定</a:t>
            </a:r>
            <a:r>
              <a:rPr lang="zh-TW" altLang="en-US" sz="2400" b="1" smtClean="0">
                <a:solidFill>
                  <a:srgbClr val="C00000"/>
                </a:solidFill>
                <a:latin typeface="標楷體" pitchFamily="65" charset="-120"/>
                <a:ea typeface="標楷體" pitchFamily="65" charset="-120"/>
              </a:rPr>
              <a:t>「</a:t>
            </a:r>
            <a:r>
              <a:rPr lang="zh-TW" altLang="en-US" sz="2400" smtClean="0">
                <a:solidFill>
                  <a:srgbClr val="C00000"/>
                </a:solidFill>
                <a:latin typeface="標楷體" pitchFamily="65" charset="-120"/>
                <a:ea typeface="標楷體" pitchFamily="65" charset="-120"/>
              </a:rPr>
              <a:t>百件珍貴獄政檔案展覽導覽活動計畫」</a:t>
            </a:r>
          </a:p>
          <a:p>
            <a:pPr lvl="2" eaLnBrk="1" hangingPunct="1"/>
            <a:r>
              <a:rPr lang="zh-TW" altLang="en-US" sz="2400" smtClean="0">
                <a:solidFill>
                  <a:srgbClr val="C00000"/>
                </a:solidFill>
                <a:latin typeface="標楷體" pitchFamily="65" charset="-120"/>
                <a:ea typeface="標楷體" pitchFamily="65" charset="-120"/>
              </a:rPr>
              <a:t>各場次均辦理兩階段導覽研習</a:t>
            </a:r>
          </a:p>
          <a:p>
            <a:pPr lvl="3" eaLnBrk="1" hangingPunct="1"/>
            <a:r>
              <a:rPr lang="zh-TW" altLang="en-US" sz="2200" smtClean="0">
                <a:solidFill>
                  <a:srgbClr val="6600CC"/>
                </a:solidFill>
                <a:latin typeface="標楷體" pitchFamily="65" charset="-120"/>
                <a:ea typeface="標楷體" pitchFamily="65" charset="-120"/>
              </a:rPr>
              <a:t>獄政相關課程講授</a:t>
            </a:r>
          </a:p>
          <a:p>
            <a:pPr lvl="3" eaLnBrk="1" hangingPunct="1"/>
            <a:r>
              <a:rPr lang="zh-TW" altLang="en-US" sz="2200" smtClean="0">
                <a:solidFill>
                  <a:srgbClr val="6600CC"/>
                </a:solidFill>
                <a:latin typeface="標楷體" pitchFamily="65" charset="-120"/>
                <a:ea typeface="標楷體" pitchFamily="65" charset="-120"/>
              </a:rPr>
              <a:t>展場實地導覽示範</a:t>
            </a:r>
            <a:r>
              <a:rPr lang="zh-TW" altLang="en-US" smtClean="0">
                <a:solidFill>
                  <a:srgbClr val="6600CC"/>
                </a:solidFill>
                <a:latin typeface="標楷體" pitchFamily="65" charset="-120"/>
                <a:ea typeface="標楷體" pitchFamily="65" charset="-120"/>
              </a:rPr>
              <a:t> </a:t>
            </a:r>
            <a:endParaRPr lang="zh-TW" altLang="en-US" sz="2300" smtClean="0">
              <a:solidFill>
                <a:srgbClr val="6600CC"/>
              </a:solidFill>
              <a:latin typeface="標楷體" pitchFamily="65" charset="-120"/>
              <a:ea typeface="標楷體" pitchFamily="65" charset="-120"/>
            </a:endParaRPr>
          </a:p>
          <a:p>
            <a:pPr lvl="1" eaLnBrk="1" hangingPunct="1"/>
            <a:endParaRPr lang="zh-TW" altLang="en-US" smtClean="0">
              <a:latin typeface="標楷體" pitchFamily="65" charset="-120"/>
            </a:endParaRPr>
          </a:p>
          <a:p>
            <a:pPr eaLnBrk="1" hangingPunct="1"/>
            <a:endParaRPr lang="zh-TW" altLang="en-US" sz="28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海報"/>
          <p:cNvPicPr>
            <a:picLocks noChangeAspect="1" noChangeArrowheads="1"/>
          </p:cNvPicPr>
          <p:nvPr/>
        </p:nvPicPr>
        <p:blipFill>
          <a:blip r:embed="rId3" cstate="print"/>
          <a:srcRect/>
          <a:stretch>
            <a:fillRect/>
          </a:stretch>
        </p:blipFill>
        <p:spPr bwMode="auto">
          <a:xfrm>
            <a:off x="5476875" y="1673225"/>
            <a:ext cx="3667125" cy="5184775"/>
          </a:xfrm>
          <a:prstGeom prst="rect">
            <a:avLst/>
          </a:prstGeom>
          <a:noFill/>
          <a:ln w="9525">
            <a:noFill/>
            <a:miter lim="800000"/>
            <a:headEnd/>
            <a:tailEnd/>
          </a:ln>
        </p:spPr>
      </p:pic>
      <p:sp>
        <p:nvSpPr>
          <p:cNvPr id="29699" name="Rectangle 2"/>
          <p:cNvSpPr>
            <a:spLocks noGrp="1"/>
          </p:cNvSpPr>
          <p:nvPr>
            <p:ph type="title"/>
          </p:nvPr>
        </p:nvSpPr>
        <p:spPr>
          <a:xfrm>
            <a:off x="900113" y="404813"/>
            <a:ext cx="7345362" cy="1143000"/>
          </a:xfrm>
        </p:spPr>
        <p:txBody>
          <a:bodyPr/>
          <a:lstStyle/>
          <a:p>
            <a:pPr eaLnBrk="1" fontAlgn="auto" hangingPunct="1">
              <a:spcAft>
                <a:spcPts val="0"/>
              </a:spcAft>
              <a:defRPr/>
            </a:pPr>
            <a:r>
              <a:rPr lang="zh-TW" altLang="en-US" sz="4000" dirty="0" smtClean="0">
                <a:latin typeface="標楷體" pitchFamily="65" charset="-120"/>
                <a:ea typeface="標楷體" pitchFamily="65" charset="-120"/>
              </a:rPr>
              <a:t>法務部檔案加值應用作法</a:t>
            </a:r>
            <a:r>
              <a:rPr lang="en-US" altLang="zh-TW" sz="3200" dirty="0" smtClean="0">
                <a:latin typeface="標楷體" pitchFamily="65" charset="-120"/>
                <a:ea typeface="標楷體" pitchFamily="65" charset="-120"/>
              </a:rPr>
              <a:t>-3</a:t>
            </a:r>
            <a:r>
              <a:rPr lang="zh-TW" altLang="en-US" sz="3200" dirty="0" smtClean="0">
                <a:latin typeface="標楷體" pitchFamily="65" charset="-120"/>
                <a:ea typeface="標楷體" pitchFamily="65" charset="-120"/>
              </a:rPr>
              <a:t>（續）</a:t>
            </a:r>
          </a:p>
        </p:txBody>
      </p:sp>
      <p:sp>
        <p:nvSpPr>
          <p:cNvPr id="47108" name="Rectangle 3"/>
          <p:cNvSpPr>
            <a:spLocks noGrp="1"/>
          </p:cNvSpPr>
          <p:nvPr>
            <p:ph sz="quarter" idx="1"/>
          </p:nvPr>
        </p:nvSpPr>
        <p:spPr>
          <a:xfrm>
            <a:off x="755650" y="1844675"/>
            <a:ext cx="5472113" cy="4608513"/>
          </a:xfrm>
        </p:spPr>
        <p:txBody>
          <a:bodyPr/>
          <a:lstStyle/>
          <a:p>
            <a:pPr eaLnBrk="1" hangingPunct="1"/>
            <a:r>
              <a:rPr lang="zh-TW" altLang="en-US" sz="2800" smtClean="0">
                <a:solidFill>
                  <a:srgbClr val="0000FF"/>
                </a:solidFill>
                <a:latin typeface="標楷體" pitchFamily="65" charset="-120"/>
                <a:ea typeface="標楷體" pitchFamily="65" charset="-120"/>
              </a:rPr>
              <a:t>舉辦展覽</a:t>
            </a:r>
          </a:p>
          <a:p>
            <a:pPr lvl="1" eaLnBrk="1" hangingPunct="1"/>
            <a:r>
              <a:rPr lang="zh-TW" altLang="en-US" sz="2600" smtClean="0">
                <a:latin typeface="標楷體" pitchFamily="65" charset="-120"/>
                <a:ea typeface="標楷體" pitchFamily="65" charset="-120"/>
              </a:rPr>
              <a:t>票選</a:t>
            </a:r>
            <a:r>
              <a:rPr lang="en-US" altLang="zh-TW" sz="2600" smtClean="0">
                <a:latin typeface="標楷體" pitchFamily="65" charset="-120"/>
                <a:ea typeface="標楷體" pitchFamily="65" charset="-120"/>
              </a:rPr>
              <a:t>10</a:t>
            </a:r>
            <a:r>
              <a:rPr lang="zh-TW" altLang="en-US" sz="2600" smtClean="0">
                <a:latin typeface="標楷體" pitchFamily="65" charset="-120"/>
                <a:ea typeface="標楷體" pitchFamily="65" charset="-120"/>
              </a:rPr>
              <a:t>大明星檔案</a:t>
            </a:r>
            <a:endParaRPr lang="en-US" altLang="zh-TW" sz="2600" smtClean="0">
              <a:latin typeface="標楷體" pitchFamily="65" charset="-120"/>
              <a:ea typeface="標楷體" pitchFamily="65" charset="-120"/>
            </a:endParaRPr>
          </a:p>
          <a:p>
            <a:pPr lvl="1" eaLnBrk="1" hangingPunct="1"/>
            <a:r>
              <a:rPr lang="zh-TW" altLang="en-US" sz="2600" smtClean="0">
                <a:latin typeface="標楷體" pitchFamily="65" charset="-120"/>
                <a:ea typeface="標楷體" pitchFamily="65" charset="-120"/>
              </a:rPr>
              <a:t>展覽前召開記者會</a:t>
            </a:r>
          </a:p>
          <a:p>
            <a:pPr lvl="1" eaLnBrk="1" hangingPunct="1"/>
            <a:r>
              <a:rPr lang="zh-TW" altLang="en-US" sz="2600" smtClean="0">
                <a:latin typeface="標楷體" pitchFamily="65" charset="-120"/>
                <a:ea typeface="標楷體" pitchFamily="65" charset="-120"/>
              </a:rPr>
              <a:t>舉辦「歷史印記－百件珍貴獄政檔案展」（含開幕典禮）</a:t>
            </a:r>
          </a:p>
          <a:p>
            <a:pPr lvl="2" eaLnBrk="1" hangingPunct="1"/>
            <a:r>
              <a:rPr lang="zh-TW" altLang="en-US" sz="2200" smtClean="0">
                <a:solidFill>
                  <a:srgbClr val="C00000"/>
                </a:solidFill>
                <a:latin typeface="標楷體" pitchFamily="65" charset="-120"/>
                <a:ea typeface="標楷體" pitchFamily="65" charset="-120"/>
              </a:rPr>
              <a:t>臺北場次（</a:t>
            </a:r>
            <a:r>
              <a:rPr lang="en-US" altLang="zh-TW" sz="2200" smtClean="0">
                <a:solidFill>
                  <a:srgbClr val="C00000"/>
                </a:solidFill>
                <a:latin typeface="標楷體" pitchFamily="65" charset="-120"/>
                <a:ea typeface="標楷體" pitchFamily="65" charset="-120"/>
              </a:rPr>
              <a:t>99/5/11-5/29</a:t>
            </a:r>
            <a:r>
              <a:rPr lang="zh-TW" altLang="en-US" sz="2200" smtClean="0">
                <a:solidFill>
                  <a:srgbClr val="C00000"/>
                </a:solidFill>
                <a:latin typeface="標楷體" pitchFamily="65" charset="-120"/>
                <a:ea typeface="標楷體" pitchFamily="65" charset="-120"/>
              </a:rPr>
              <a:t>）</a:t>
            </a:r>
          </a:p>
          <a:p>
            <a:pPr lvl="2" eaLnBrk="1" hangingPunct="1"/>
            <a:r>
              <a:rPr lang="zh-TW" altLang="en-US" sz="2200" smtClean="0">
                <a:solidFill>
                  <a:srgbClr val="C00000"/>
                </a:solidFill>
                <a:latin typeface="標楷體" pitchFamily="65" charset="-120"/>
                <a:ea typeface="標楷體" pitchFamily="65" charset="-120"/>
              </a:rPr>
              <a:t>高雄場次（</a:t>
            </a:r>
            <a:r>
              <a:rPr lang="en-US" altLang="zh-TW" sz="2200" smtClean="0">
                <a:solidFill>
                  <a:srgbClr val="C00000"/>
                </a:solidFill>
                <a:latin typeface="標楷體" pitchFamily="65" charset="-120"/>
                <a:ea typeface="標楷體" pitchFamily="65" charset="-120"/>
              </a:rPr>
              <a:t>99/6/18-7/8</a:t>
            </a:r>
            <a:r>
              <a:rPr lang="zh-TW" altLang="en-US" sz="2200" smtClean="0">
                <a:solidFill>
                  <a:srgbClr val="C00000"/>
                </a:solidFill>
                <a:latin typeface="標楷體" pitchFamily="65" charset="-120"/>
                <a:ea typeface="標楷體" pitchFamily="65" charset="-120"/>
              </a:rPr>
              <a:t>）</a:t>
            </a:r>
          </a:p>
          <a:p>
            <a:pPr lvl="2" eaLnBrk="1" hangingPunct="1"/>
            <a:r>
              <a:rPr lang="zh-TW" altLang="en-US" sz="2200" smtClean="0">
                <a:solidFill>
                  <a:srgbClr val="C00000"/>
                </a:solidFill>
                <a:latin typeface="標楷體" pitchFamily="65" charset="-120"/>
                <a:ea typeface="標楷體" pitchFamily="65" charset="-120"/>
              </a:rPr>
              <a:t>增辦臺中場次（</a:t>
            </a:r>
            <a:r>
              <a:rPr lang="en-US" altLang="zh-TW" sz="2200" smtClean="0">
                <a:solidFill>
                  <a:srgbClr val="C00000"/>
                </a:solidFill>
                <a:latin typeface="標楷體" pitchFamily="65" charset="-120"/>
                <a:ea typeface="標楷體" pitchFamily="65" charset="-120"/>
              </a:rPr>
              <a:t>99/10/6-10/31</a:t>
            </a:r>
            <a:r>
              <a:rPr lang="zh-TW" altLang="en-US" sz="2200" smtClean="0">
                <a:solidFill>
                  <a:srgbClr val="C00000"/>
                </a:solidFill>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1619672" y="116632"/>
            <a:ext cx="2879725" cy="1143000"/>
          </a:xfrm>
        </p:spPr>
        <p:txBody>
          <a:bodyPr>
            <a:normAutofit/>
          </a:bodyPr>
          <a:lstStyle/>
          <a:p>
            <a:pPr eaLnBrk="1" fontAlgn="auto" hangingPunct="1">
              <a:spcAft>
                <a:spcPts val="0"/>
              </a:spcAft>
              <a:defRPr/>
            </a:pPr>
            <a:r>
              <a:rPr lang="zh-TW" altLang="en-US" sz="3200" dirty="0" smtClean="0">
                <a:latin typeface="標楷體" pitchFamily="65" charset="-120"/>
                <a:ea typeface="標楷體" pitchFamily="65" charset="-120"/>
              </a:rPr>
              <a:t>展覽</a:t>
            </a:r>
            <a:r>
              <a:rPr lang="zh-TW" altLang="en-US" sz="3200" dirty="0" smtClean="0">
                <a:latin typeface="標楷體" pitchFamily="65" charset="-120"/>
                <a:ea typeface="標楷體" pitchFamily="65" charset="-120"/>
              </a:rPr>
              <a:t>特色</a:t>
            </a:r>
            <a:endParaRPr lang="en-US" altLang="zh-TW" sz="3200" dirty="0" smtClean="0">
              <a:latin typeface="標楷體" pitchFamily="65" charset="-120"/>
              <a:ea typeface="標楷體" pitchFamily="65" charset="-120"/>
            </a:endParaRPr>
          </a:p>
        </p:txBody>
      </p:sp>
      <p:sp>
        <p:nvSpPr>
          <p:cNvPr id="48131" name="Rectangle 3"/>
          <p:cNvSpPr>
            <a:spLocks noGrp="1"/>
          </p:cNvSpPr>
          <p:nvPr>
            <p:ph sz="quarter" idx="1"/>
          </p:nvPr>
        </p:nvSpPr>
        <p:spPr>
          <a:xfrm>
            <a:off x="1259632" y="1484784"/>
            <a:ext cx="7467600" cy="4873625"/>
          </a:xfrm>
        </p:spPr>
        <p:txBody>
          <a:bodyPr>
            <a:normAutofit fontScale="92500" lnSpcReduction="10000"/>
          </a:bodyPr>
          <a:lstStyle/>
          <a:p>
            <a:pPr eaLnBrk="1" hangingPunct="1"/>
            <a:r>
              <a:rPr lang="zh-TW" altLang="en-US" sz="2600" dirty="0" smtClean="0">
                <a:latin typeface="標楷體" pitchFamily="65" charset="-120"/>
                <a:ea typeface="標楷體" pitchFamily="65" charset="-120"/>
              </a:rPr>
              <a:t>展場設計規劃</a:t>
            </a:r>
          </a:p>
          <a:p>
            <a:pPr lvl="1" eaLnBrk="1" hangingPunct="1"/>
            <a:r>
              <a:rPr lang="zh-TW" altLang="en-US" sz="2400" dirty="0" smtClean="0">
                <a:solidFill>
                  <a:srgbClr val="0000FF"/>
                </a:solidFill>
                <a:latin typeface="標楷體" pitchFamily="65" charset="-120"/>
                <a:ea typeface="標楷體" pitchFamily="65" charset="-120"/>
              </a:rPr>
              <a:t>採博物館佈展方式，強調互動、</a:t>
            </a:r>
            <a:r>
              <a:rPr lang="zh-TW" altLang="en-US" sz="2400" dirty="0" smtClean="0">
                <a:solidFill>
                  <a:srgbClr val="0000FF"/>
                </a:solidFill>
                <a:latin typeface="標楷體" pitchFamily="65" charset="-120"/>
                <a:ea typeface="標楷體" pitchFamily="65" charset="-120"/>
              </a:rPr>
              <a:t>體驗</a:t>
            </a:r>
            <a:endParaRPr lang="en-US" altLang="zh-TW" sz="2400" dirty="0" smtClean="0">
              <a:solidFill>
                <a:srgbClr val="0000FF"/>
              </a:solidFill>
              <a:latin typeface="標楷體" pitchFamily="65" charset="-120"/>
              <a:ea typeface="標楷體" pitchFamily="65" charset="-120"/>
            </a:endParaRPr>
          </a:p>
          <a:p>
            <a:r>
              <a:rPr lang="zh-TW" altLang="en-US" sz="2600" dirty="0">
                <a:latin typeface="標楷體" pitchFamily="65" charset="-120"/>
                <a:ea typeface="標楷體" pitchFamily="65" charset="-120"/>
              </a:rPr>
              <a:t>展覽內容多元</a:t>
            </a:r>
          </a:p>
          <a:p>
            <a:pPr lvl="1"/>
            <a:r>
              <a:rPr lang="zh-TW" altLang="en-US" sz="2400" dirty="0">
                <a:solidFill>
                  <a:srgbClr val="0000FF"/>
                </a:solidFill>
                <a:latin typeface="標楷體" pitchFamily="65" charset="-120"/>
                <a:ea typeface="標楷體" pitchFamily="65" charset="-120"/>
              </a:rPr>
              <a:t>檔案及文物展覽區 </a:t>
            </a:r>
          </a:p>
          <a:p>
            <a:pPr lvl="1"/>
            <a:r>
              <a:rPr lang="zh-TW" altLang="en-US" sz="2400" dirty="0">
                <a:solidFill>
                  <a:srgbClr val="0000FF"/>
                </a:solidFill>
                <a:latin typeface="標楷體" pitchFamily="65" charset="-120"/>
                <a:ea typeface="標楷體" pitchFamily="65" charset="-120"/>
              </a:rPr>
              <a:t>線上展覽體驗區 </a:t>
            </a:r>
          </a:p>
          <a:p>
            <a:pPr lvl="1"/>
            <a:r>
              <a:rPr lang="zh-TW" altLang="en-US" sz="2400" dirty="0">
                <a:solidFill>
                  <a:srgbClr val="0000FF"/>
                </a:solidFill>
                <a:latin typeface="標楷體" pitchFamily="65" charset="-120"/>
                <a:ea typeface="標楷體" pitchFamily="65" charset="-120"/>
              </a:rPr>
              <a:t>多媒體簡報區 </a:t>
            </a:r>
          </a:p>
          <a:p>
            <a:pPr lvl="1"/>
            <a:r>
              <a:rPr lang="zh-TW" altLang="en-US" sz="2400" dirty="0">
                <a:solidFill>
                  <a:srgbClr val="0000FF"/>
                </a:solidFill>
                <a:latin typeface="標楷體" pitchFamily="65" charset="-120"/>
                <a:ea typeface="標楷體" pitchFamily="65" charset="-120"/>
              </a:rPr>
              <a:t>監所收容人技藝成果展暨監獄模擬區 </a:t>
            </a:r>
          </a:p>
          <a:p>
            <a:pPr lvl="1"/>
            <a:r>
              <a:rPr lang="zh-TW" altLang="en-US" sz="2400" dirty="0">
                <a:solidFill>
                  <a:srgbClr val="0000FF"/>
                </a:solidFill>
                <a:latin typeface="標楷體" pitchFamily="65" charset="-120"/>
                <a:ea typeface="標楷體" pitchFamily="65" charset="-120"/>
              </a:rPr>
              <a:t>諮詢服務區</a:t>
            </a:r>
            <a:r>
              <a:rPr lang="zh-TW" altLang="en-US" sz="2400" dirty="0">
                <a:latin typeface="標楷體" pitchFamily="65" charset="-120"/>
                <a:ea typeface="標楷體" pitchFamily="65" charset="-120"/>
              </a:rPr>
              <a:t> </a:t>
            </a:r>
            <a:endParaRPr lang="en-US" altLang="zh-TW" sz="2400" dirty="0" smtClean="0">
              <a:latin typeface="標楷體" pitchFamily="65" charset="-120"/>
              <a:ea typeface="標楷體" pitchFamily="65" charset="-120"/>
            </a:endParaRPr>
          </a:p>
          <a:p>
            <a:r>
              <a:rPr lang="zh-TW" altLang="en-US" sz="2800" dirty="0">
                <a:latin typeface="標楷體" pitchFamily="65" charset="-120"/>
                <a:ea typeface="標楷體" pitchFamily="65" charset="-120"/>
              </a:rPr>
              <a:t>導覽人員贏得讚許</a:t>
            </a:r>
          </a:p>
          <a:p>
            <a:pPr lvl="1"/>
            <a:r>
              <a:rPr lang="zh-TW" altLang="en-US" sz="2600" dirty="0">
                <a:solidFill>
                  <a:srgbClr val="0000FF"/>
                </a:solidFill>
                <a:latin typeface="標楷體" pitchFamily="65" charset="-120"/>
                <a:ea typeface="標楷體" pitchFamily="65" charset="-120"/>
              </a:rPr>
              <a:t>知能專業</a:t>
            </a:r>
          </a:p>
          <a:p>
            <a:pPr lvl="1"/>
            <a:r>
              <a:rPr lang="zh-TW" altLang="en-US" sz="2600" dirty="0">
                <a:solidFill>
                  <a:srgbClr val="0000FF"/>
                </a:solidFill>
                <a:latin typeface="標楷體" pitchFamily="65" charset="-120"/>
                <a:ea typeface="標楷體" pitchFamily="65" charset="-120"/>
              </a:rPr>
              <a:t>服務主動</a:t>
            </a:r>
          </a:p>
          <a:p>
            <a:pPr lvl="1"/>
            <a:r>
              <a:rPr lang="zh-TW" altLang="en-US" sz="2600" dirty="0">
                <a:solidFill>
                  <a:srgbClr val="0000FF"/>
                </a:solidFill>
                <a:latin typeface="標楷體" pitchFamily="65" charset="-120"/>
                <a:ea typeface="標楷體" pitchFamily="65" charset="-120"/>
              </a:rPr>
              <a:t>態度親切，笑臉迎人</a:t>
            </a:r>
          </a:p>
          <a:p>
            <a:endParaRPr lang="zh-TW" altLang="en-US" sz="2800" dirty="0">
              <a:latin typeface="標楷體" pitchFamily="65" charset="-120"/>
              <a:ea typeface="標楷體" pitchFamily="65" charset="-120"/>
            </a:endParaRPr>
          </a:p>
          <a:p>
            <a:endParaRPr lang="zh-TW" altLang="en-US" sz="2700" dirty="0">
              <a:latin typeface="標楷體" pitchFamily="65" charset="-120"/>
              <a:ea typeface="標楷體" pitchFamily="65" charset="-120"/>
            </a:endParaRPr>
          </a:p>
          <a:p>
            <a:endParaRPr lang="zh-TW" altLang="en-US" sz="2900" dirty="0" smtClean="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8"/>
          <p:cNvSpPr>
            <a:spLocks noGrp="1"/>
          </p:cNvSpPr>
          <p:nvPr>
            <p:ph type="title"/>
          </p:nvPr>
        </p:nvSpPr>
        <p:spPr>
          <a:xfrm>
            <a:off x="827584" y="188640"/>
            <a:ext cx="2865438" cy="1143000"/>
          </a:xfrm>
        </p:spPr>
        <p:txBody>
          <a:bodyPr>
            <a:normAutofit/>
          </a:bodyPr>
          <a:lstStyle/>
          <a:p>
            <a:pPr eaLnBrk="1" fontAlgn="auto" hangingPunct="1">
              <a:spcAft>
                <a:spcPts val="0"/>
              </a:spcAft>
              <a:defRPr/>
            </a:pPr>
            <a:r>
              <a:rPr lang="zh-TW" altLang="en-US" sz="3200" dirty="0" smtClean="0">
                <a:latin typeface="標楷體" pitchFamily="65" charset="-120"/>
                <a:ea typeface="標楷體" pitchFamily="65" charset="-120"/>
              </a:rPr>
              <a:t>展覽</a:t>
            </a:r>
            <a:r>
              <a:rPr lang="zh-TW" altLang="en-US" sz="3200" dirty="0" smtClean="0">
                <a:latin typeface="標楷體" pitchFamily="65" charset="-120"/>
                <a:ea typeface="標楷體" pitchFamily="65" charset="-120"/>
              </a:rPr>
              <a:t>成果</a:t>
            </a:r>
            <a:endParaRPr lang="en-US" altLang="zh-TW" sz="3200" dirty="0" smtClean="0">
              <a:latin typeface="標楷體" pitchFamily="65" charset="-120"/>
              <a:ea typeface="標楷體" pitchFamily="65" charset="-120"/>
            </a:endParaRPr>
          </a:p>
        </p:txBody>
      </p:sp>
      <p:sp>
        <p:nvSpPr>
          <p:cNvPr id="1029" name="Rectangle 3"/>
          <p:cNvSpPr>
            <a:spLocks noGrp="1"/>
          </p:cNvSpPr>
          <p:nvPr>
            <p:ph type="body" sz="half" idx="1"/>
          </p:nvPr>
        </p:nvSpPr>
        <p:spPr>
          <a:xfrm>
            <a:off x="683568" y="1556792"/>
            <a:ext cx="7200800" cy="4896544"/>
          </a:xfrm>
        </p:spPr>
        <p:txBody>
          <a:bodyPr>
            <a:normAutofit/>
          </a:bodyPr>
          <a:lstStyle/>
          <a:p>
            <a:pPr eaLnBrk="1" hangingPunct="1"/>
            <a:r>
              <a:rPr lang="zh-TW" altLang="en-US" sz="2600" dirty="0" smtClean="0">
                <a:latin typeface="標楷體" pitchFamily="65" charset="-120"/>
                <a:ea typeface="標楷體" pitchFamily="65" charset="-120"/>
              </a:rPr>
              <a:t>媒體報導</a:t>
            </a:r>
          </a:p>
          <a:p>
            <a:pPr lvl="1" eaLnBrk="1" hangingPunct="1"/>
            <a:r>
              <a:rPr lang="zh-TW" altLang="en-US" sz="2400" dirty="0" smtClean="0">
                <a:solidFill>
                  <a:srgbClr val="0000FF"/>
                </a:solidFill>
                <a:latin typeface="標楷體" pitchFamily="65" charset="-120"/>
                <a:ea typeface="標楷體" pitchFamily="65" charset="-120"/>
              </a:rPr>
              <a:t>平面媒體</a:t>
            </a:r>
          </a:p>
          <a:p>
            <a:pPr lvl="1" eaLnBrk="1" hangingPunct="1"/>
            <a:r>
              <a:rPr lang="zh-TW" altLang="en-US" sz="2400" dirty="0" smtClean="0">
                <a:solidFill>
                  <a:srgbClr val="0000FF"/>
                </a:solidFill>
                <a:latin typeface="標楷體" pitchFamily="65" charset="-120"/>
                <a:ea typeface="標楷體" pitchFamily="65" charset="-120"/>
              </a:rPr>
              <a:t>電子媒體</a:t>
            </a:r>
          </a:p>
          <a:p>
            <a:pPr eaLnBrk="1" hangingPunct="1"/>
            <a:r>
              <a:rPr lang="zh-TW" altLang="en-US" sz="2600" dirty="0" smtClean="0">
                <a:latin typeface="標楷體" pitchFamily="65" charset="-120"/>
                <a:ea typeface="標楷體" pitchFamily="65" charset="-120"/>
              </a:rPr>
              <a:t>民眾來函</a:t>
            </a:r>
          </a:p>
          <a:p>
            <a:pPr lvl="1" eaLnBrk="1" hangingPunct="1"/>
            <a:r>
              <a:rPr lang="zh-TW" altLang="en-US" sz="2400" dirty="0" smtClean="0">
                <a:solidFill>
                  <a:srgbClr val="0000FF"/>
                </a:solidFill>
                <a:latin typeface="標楷體" pitchFamily="65" charset="-120"/>
                <a:ea typeface="標楷體" pitchFamily="65" charset="-120"/>
              </a:rPr>
              <a:t>支持肯定</a:t>
            </a:r>
          </a:p>
          <a:p>
            <a:pPr lvl="1" eaLnBrk="1" hangingPunct="1"/>
            <a:r>
              <a:rPr lang="zh-TW" altLang="en-US" sz="2400" dirty="0" smtClean="0">
                <a:solidFill>
                  <a:srgbClr val="0000FF"/>
                </a:solidFill>
                <a:latin typeface="標楷體" pitchFamily="65" charset="-120"/>
                <a:ea typeface="標楷體" pitchFamily="65" charset="-120"/>
              </a:rPr>
              <a:t>建議增</a:t>
            </a:r>
            <a:r>
              <a:rPr lang="zh-TW" altLang="en-US" sz="2400" dirty="0" smtClean="0">
                <a:solidFill>
                  <a:srgbClr val="0000FF"/>
                </a:solidFill>
                <a:latin typeface="標楷體" pitchFamily="65" charset="-120"/>
                <a:ea typeface="標楷體" pitchFamily="65" charset="-120"/>
              </a:rPr>
              <a:t>辦</a:t>
            </a:r>
            <a:endParaRPr lang="en-US" altLang="zh-TW" sz="2400" dirty="0" smtClean="0">
              <a:solidFill>
                <a:srgbClr val="0000FF"/>
              </a:solidFill>
              <a:latin typeface="標楷體" pitchFamily="65" charset="-120"/>
              <a:ea typeface="標楷體" pitchFamily="65" charset="-120"/>
            </a:endParaRPr>
          </a:p>
          <a:p>
            <a:r>
              <a:rPr lang="zh-TW" altLang="en-US" sz="2600" dirty="0">
                <a:latin typeface="標楷體" pitchFamily="65" charset="-120"/>
                <a:ea typeface="標楷體" pitchFamily="65" charset="-120"/>
              </a:rPr>
              <a:t>參觀人潮</a:t>
            </a:r>
          </a:p>
          <a:p>
            <a:pPr lvl="1"/>
            <a:r>
              <a:rPr lang="zh-TW" altLang="en-US" sz="2400" dirty="0">
                <a:solidFill>
                  <a:srgbClr val="0000FF"/>
                </a:solidFill>
                <a:latin typeface="標楷體" pitchFamily="65" charset="-120"/>
                <a:ea typeface="標楷體" pitchFamily="65" charset="-120"/>
              </a:rPr>
              <a:t>臺北展場：</a:t>
            </a:r>
            <a:r>
              <a:rPr lang="en-US" altLang="zh-TW" sz="2400" dirty="0">
                <a:solidFill>
                  <a:srgbClr val="0000FF"/>
                </a:solidFill>
                <a:latin typeface="標楷體" pitchFamily="65" charset="-120"/>
                <a:ea typeface="標楷體" pitchFamily="65" charset="-120"/>
              </a:rPr>
              <a:t>6,509</a:t>
            </a:r>
            <a:r>
              <a:rPr lang="zh-TW" altLang="en-US" sz="2400" dirty="0">
                <a:solidFill>
                  <a:srgbClr val="0000FF"/>
                </a:solidFill>
                <a:latin typeface="標楷體" pitchFamily="65" charset="-120"/>
                <a:ea typeface="標楷體" pitchFamily="65" charset="-120"/>
              </a:rPr>
              <a:t>人次</a:t>
            </a:r>
          </a:p>
          <a:p>
            <a:pPr lvl="1"/>
            <a:r>
              <a:rPr lang="zh-TW" altLang="en-US" sz="2400" dirty="0">
                <a:solidFill>
                  <a:srgbClr val="0000FF"/>
                </a:solidFill>
                <a:latin typeface="標楷體" pitchFamily="65" charset="-120"/>
                <a:ea typeface="標楷體" pitchFamily="65" charset="-120"/>
              </a:rPr>
              <a:t>高雄展場：</a:t>
            </a:r>
            <a:r>
              <a:rPr lang="en-US" altLang="zh-TW" sz="2400" dirty="0">
                <a:solidFill>
                  <a:srgbClr val="0000FF"/>
                </a:solidFill>
                <a:latin typeface="標楷體" pitchFamily="65" charset="-120"/>
                <a:ea typeface="標楷體" pitchFamily="65" charset="-120"/>
              </a:rPr>
              <a:t>8,218</a:t>
            </a:r>
            <a:r>
              <a:rPr lang="zh-TW" altLang="en-US" sz="2400" dirty="0">
                <a:solidFill>
                  <a:srgbClr val="0000FF"/>
                </a:solidFill>
                <a:latin typeface="標楷體" pitchFamily="65" charset="-120"/>
                <a:ea typeface="標楷體" pitchFamily="65" charset="-120"/>
              </a:rPr>
              <a:t>人次</a:t>
            </a:r>
          </a:p>
          <a:p>
            <a:pPr lvl="1"/>
            <a:r>
              <a:rPr lang="zh-TW" altLang="en-US" sz="2400" dirty="0">
                <a:solidFill>
                  <a:srgbClr val="0000FF"/>
                </a:solidFill>
                <a:latin typeface="標楷體" pitchFamily="65" charset="-120"/>
                <a:ea typeface="標楷體" pitchFamily="65" charset="-120"/>
              </a:rPr>
              <a:t>臺中場次</a:t>
            </a:r>
            <a:r>
              <a:rPr lang="zh-TW" altLang="en-US" sz="2400" dirty="0">
                <a:latin typeface="標楷體" pitchFamily="65" charset="-120"/>
                <a:ea typeface="標楷體" pitchFamily="65" charset="-120"/>
              </a:rPr>
              <a:t>：</a:t>
            </a:r>
            <a:r>
              <a:rPr lang="en-US" altLang="zh-TW" sz="2400" dirty="0">
                <a:solidFill>
                  <a:srgbClr val="0000FF"/>
                </a:solidFill>
                <a:latin typeface="標楷體" pitchFamily="65" charset="-120"/>
                <a:ea typeface="標楷體" pitchFamily="65" charset="-120"/>
              </a:rPr>
              <a:t>10,775</a:t>
            </a:r>
            <a:r>
              <a:rPr lang="zh-TW" altLang="en-US" sz="2400" dirty="0" smtClean="0">
                <a:solidFill>
                  <a:srgbClr val="0000FF"/>
                </a:solidFill>
                <a:latin typeface="標楷體" pitchFamily="65" charset="-120"/>
                <a:ea typeface="標楷體" pitchFamily="65" charset="-120"/>
              </a:rPr>
              <a:t>人次</a:t>
            </a:r>
            <a:endParaRPr lang="en-US" altLang="zh-TW" sz="2400" dirty="0" smtClean="0">
              <a:solidFill>
                <a:srgbClr val="0000FF"/>
              </a:solidFill>
              <a:latin typeface="標楷體" pitchFamily="65" charset="-120"/>
              <a:ea typeface="標楷體" pitchFamily="65" charset="-120"/>
            </a:endParaRPr>
          </a:p>
          <a:p>
            <a:pPr lvl="2"/>
            <a:endParaRPr lang="zh-TW" altLang="en-US" sz="2600" dirty="0">
              <a:solidFill>
                <a:srgbClr val="0000FF"/>
              </a:solidFill>
              <a:latin typeface="標楷體" pitchFamily="65" charset="-120"/>
              <a:ea typeface="標楷體" pitchFamily="65" charset="-120"/>
            </a:endParaRPr>
          </a:p>
          <a:p>
            <a:endParaRPr lang="zh-TW" altLang="en-US" sz="2700" dirty="0" smtClean="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914400" y="404813"/>
            <a:ext cx="8229600" cy="11430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所屬機關</a:t>
            </a:r>
            <a:r>
              <a:rPr lang="zh-TW" altLang="en-US" sz="3600" dirty="0" smtClean="0">
                <a:latin typeface="標楷體" pitchFamily="65" charset="-120"/>
                <a:ea typeface="標楷體" pitchFamily="65" charset="-120"/>
              </a:rPr>
              <a:t>檔案應用服務績優作為</a:t>
            </a:r>
          </a:p>
        </p:txBody>
      </p:sp>
      <p:sp>
        <p:nvSpPr>
          <p:cNvPr id="54275" name="Rectangle 3"/>
          <p:cNvSpPr>
            <a:spLocks noGrp="1"/>
          </p:cNvSpPr>
          <p:nvPr>
            <p:ph sz="quarter" idx="1"/>
          </p:nvPr>
        </p:nvSpPr>
        <p:spPr>
          <a:xfrm>
            <a:off x="468313" y="1700213"/>
            <a:ext cx="7775575" cy="4824412"/>
          </a:xfrm>
        </p:spPr>
        <p:txBody>
          <a:bodyPr/>
          <a:lstStyle/>
          <a:p>
            <a:pPr eaLnBrk="1" hangingPunct="1">
              <a:lnSpc>
                <a:spcPct val="90000"/>
              </a:lnSpc>
            </a:pPr>
            <a:r>
              <a:rPr lang="zh-TW" altLang="en-US" sz="2800" smtClean="0">
                <a:solidFill>
                  <a:srgbClr val="0000FF"/>
                </a:solidFill>
                <a:latin typeface="標楷體" pitchFamily="65" charset="-120"/>
                <a:ea typeface="標楷體" pitchFamily="65" charset="-120"/>
              </a:rPr>
              <a:t>應用法規納入機關核心業務職能，明確規範</a:t>
            </a:r>
          </a:p>
          <a:p>
            <a:pPr lvl="1" eaLnBrk="1" hangingPunct="1">
              <a:lnSpc>
                <a:spcPct val="90000"/>
              </a:lnSpc>
            </a:pPr>
            <a:r>
              <a:rPr lang="zh-TW" altLang="en-US" sz="2400" smtClean="0">
                <a:latin typeface="標楷體" pitchFamily="65" charset="-120"/>
                <a:ea typeface="標楷體" pitchFamily="65" charset="-120"/>
              </a:rPr>
              <a:t>「</a:t>
            </a:r>
            <a:r>
              <a:rPr lang="zh-TW" altLang="en-US" sz="2400" smtClean="0">
                <a:solidFill>
                  <a:schemeClr val="hlink"/>
                </a:solidFill>
                <a:latin typeface="標楷體" pitchFamily="65" charset="-120"/>
                <a:ea typeface="標楷體" pitchFamily="65" charset="-120"/>
              </a:rPr>
              <a:t>最高法院檢察署檔案開放應用須知</a:t>
            </a:r>
            <a:r>
              <a:rPr lang="zh-TW" altLang="en-US" sz="2400" smtClean="0">
                <a:latin typeface="標楷體" pitchFamily="65" charset="-120"/>
                <a:ea typeface="標楷體" pitchFamily="65" charset="-120"/>
              </a:rPr>
              <a:t>」</a:t>
            </a:r>
            <a:r>
              <a:rPr lang="zh-TW" altLang="en-US" sz="2400" smtClean="0">
                <a:solidFill>
                  <a:schemeClr val="hlink"/>
                </a:solidFill>
                <a:latin typeface="標楷體" pitchFamily="65" charset="-120"/>
                <a:ea typeface="標楷體" pitchFamily="65" charset="-120"/>
              </a:rPr>
              <a:t>第</a:t>
            </a:r>
            <a:r>
              <a:rPr lang="en-US" altLang="zh-TW" sz="2400" smtClean="0">
                <a:solidFill>
                  <a:schemeClr val="hlink"/>
                </a:solidFill>
                <a:latin typeface="標楷體" pitchFamily="65" charset="-120"/>
                <a:ea typeface="標楷體" pitchFamily="65" charset="-120"/>
              </a:rPr>
              <a:t>4</a:t>
            </a:r>
            <a:r>
              <a:rPr lang="zh-TW" altLang="en-US" sz="2400" smtClean="0">
                <a:solidFill>
                  <a:schemeClr val="hlink"/>
                </a:solidFill>
                <a:latin typeface="標楷體" pitchFamily="65" charset="-120"/>
                <a:ea typeface="標楷體" pitchFamily="65" charset="-120"/>
              </a:rPr>
              <a:t>點</a:t>
            </a:r>
          </a:p>
          <a:p>
            <a:pPr lvl="2" eaLnBrk="1" hangingPunct="1">
              <a:lnSpc>
                <a:spcPct val="90000"/>
              </a:lnSpc>
            </a:pPr>
            <a:r>
              <a:rPr lang="zh-TW" altLang="en-US" sz="2000" smtClean="0">
                <a:solidFill>
                  <a:schemeClr val="folHlink"/>
                </a:solidFill>
                <a:latin typeface="標楷體" pitchFamily="65" charset="-120"/>
                <a:ea typeface="標楷體" pitchFamily="65" charset="-120"/>
              </a:rPr>
              <a:t>申請案件受理後，由檔案管理單位會請業務承辦單位審核准駁與否及 提供審核意見，檢察行政及一般行政類檔案陳送檢察總長核定；</a:t>
            </a:r>
            <a:r>
              <a:rPr lang="zh-TW" altLang="en-US" sz="2000" u="sng" smtClean="0">
                <a:solidFill>
                  <a:schemeClr val="folHlink"/>
                </a:solidFill>
                <a:latin typeface="標楷體" pitchFamily="65" charset="-120"/>
                <a:ea typeface="標楷體" pitchFamily="65" charset="-120"/>
              </a:rPr>
              <a:t>檢察刑事類檔案另依法務部訂頒「檢察機關律師閱卷要點」（附件二）辦理</a:t>
            </a:r>
            <a:r>
              <a:rPr lang="zh-TW" altLang="en-US" sz="2000" smtClean="0">
                <a:solidFill>
                  <a:schemeClr val="folHlink"/>
                </a:solidFill>
                <a:latin typeface="標楷體" pitchFamily="65" charset="-120"/>
                <a:ea typeface="標楷體" pitchFamily="65" charset="-120"/>
              </a:rPr>
              <a:t>。</a:t>
            </a:r>
          </a:p>
          <a:p>
            <a:pPr eaLnBrk="1" hangingPunct="1">
              <a:lnSpc>
                <a:spcPct val="90000"/>
              </a:lnSpc>
            </a:pPr>
            <a:r>
              <a:rPr lang="zh-TW" altLang="en-US" sz="2800" smtClean="0">
                <a:solidFill>
                  <a:srgbClr val="0000FF"/>
                </a:solidFill>
                <a:latin typeface="標楷體" pitchFamily="65" charset="-120"/>
                <a:ea typeface="標楷體" pitchFamily="65" charset="-120"/>
              </a:rPr>
              <a:t>建立檔案對外應用績效統計方法</a:t>
            </a:r>
          </a:p>
          <a:p>
            <a:pPr lvl="1" eaLnBrk="1" hangingPunct="1">
              <a:lnSpc>
                <a:spcPct val="90000"/>
              </a:lnSpc>
            </a:pPr>
            <a:r>
              <a:rPr lang="zh-TW" altLang="en-US" sz="2400" smtClean="0">
                <a:latin typeface="標楷體" pitchFamily="65" charset="-120"/>
                <a:ea typeface="標楷體" pitchFamily="65" charset="-120"/>
              </a:rPr>
              <a:t>「</a:t>
            </a:r>
            <a:r>
              <a:rPr lang="zh-TW" altLang="en-US" sz="2400" smtClean="0">
                <a:solidFill>
                  <a:schemeClr val="hlink"/>
                </a:solidFill>
                <a:latin typeface="標楷體" pitchFamily="65" charset="-120"/>
                <a:ea typeface="標楷體" pitchFamily="65" charset="-120"/>
              </a:rPr>
              <a:t>臺灣高等法院花蓮分院檢察署檔案開放應用須知</a:t>
            </a:r>
            <a:r>
              <a:rPr lang="zh-TW" altLang="en-US" sz="2400" smtClean="0">
                <a:latin typeface="標楷體" pitchFamily="65" charset="-120"/>
                <a:ea typeface="標楷體" pitchFamily="65" charset="-120"/>
              </a:rPr>
              <a:t>」</a:t>
            </a:r>
            <a:r>
              <a:rPr lang="zh-TW" altLang="en-US" sz="2400" smtClean="0">
                <a:solidFill>
                  <a:schemeClr val="hlink"/>
                </a:solidFill>
                <a:latin typeface="標楷體" pitchFamily="65" charset="-120"/>
                <a:ea typeface="標楷體" pitchFamily="65" charset="-120"/>
              </a:rPr>
              <a:t>第</a:t>
            </a:r>
            <a:r>
              <a:rPr lang="en-US" altLang="zh-TW" sz="2400" smtClean="0">
                <a:solidFill>
                  <a:schemeClr val="hlink"/>
                </a:solidFill>
                <a:latin typeface="標楷體" pitchFamily="65" charset="-120"/>
                <a:ea typeface="標楷體" pitchFamily="65" charset="-120"/>
              </a:rPr>
              <a:t>4</a:t>
            </a:r>
            <a:r>
              <a:rPr lang="zh-TW" altLang="en-US" sz="2400" smtClean="0">
                <a:solidFill>
                  <a:schemeClr val="hlink"/>
                </a:solidFill>
                <a:latin typeface="標楷體" pitchFamily="65" charset="-120"/>
                <a:ea typeface="標楷體" pitchFamily="65" charset="-120"/>
              </a:rPr>
              <a:t>點</a:t>
            </a:r>
            <a:endParaRPr lang="zh-TW" altLang="en-US" sz="2400" smtClean="0">
              <a:latin typeface="標楷體" pitchFamily="65" charset="-120"/>
              <a:ea typeface="標楷體" pitchFamily="65" charset="-120"/>
            </a:endParaRPr>
          </a:p>
          <a:p>
            <a:pPr lvl="2" eaLnBrk="1" hangingPunct="1">
              <a:lnSpc>
                <a:spcPct val="90000"/>
              </a:lnSpc>
            </a:pPr>
            <a:r>
              <a:rPr lang="zh-TW" altLang="en-US" sz="2000" smtClean="0">
                <a:solidFill>
                  <a:schemeClr val="folHlink"/>
                </a:solidFill>
                <a:latin typeface="標楷體" pitchFamily="65" charset="-120"/>
                <a:ea typeface="標楷體" pitchFamily="65" charset="-120"/>
              </a:rPr>
              <a:t>業務承辦單位應於受理之日起三十日內，以</a:t>
            </a:r>
            <a:r>
              <a:rPr lang="en-US" altLang="zh-TW" sz="2000" smtClean="0">
                <a:solidFill>
                  <a:schemeClr val="folHlink"/>
                </a:solidFill>
                <a:latin typeface="標楷體" pitchFamily="65" charset="-120"/>
                <a:ea typeface="標楷體" pitchFamily="65" charset="-120"/>
              </a:rPr>
              <a:t>『</a:t>
            </a:r>
            <a:r>
              <a:rPr lang="zh-TW" altLang="en-US" sz="2000" smtClean="0">
                <a:solidFill>
                  <a:schemeClr val="folHlink"/>
                </a:solidFill>
                <a:latin typeface="標楷體" pitchFamily="65" charset="-120"/>
                <a:ea typeface="標楷體" pitchFamily="65" charset="-120"/>
              </a:rPr>
              <a:t>書面通知申請人准駁情形及郵寄複製品應納費用」，</a:t>
            </a:r>
            <a:r>
              <a:rPr lang="zh-TW" altLang="en-US" sz="2000" u="sng" smtClean="0">
                <a:solidFill>
                  <a:schemeClr val="folHlink"/>
                </a:solidFill>
                <a:latin typeface="標楷體" pitchFamily="65" charset="-120"/>
                <a:ea typeface="標楷體" pitchFamily="65" charset="-120"/>
              </a:rPr>
              <a:t>副知檔案室</a:t>
            </a:r>
            <a:r>
              <a:rPr lang="zh-TW" altLang="en-US" sz="2000" smtClean="0">
                <a:solidFill>
                  <a:schemeClr val="folHlink"/>
                </a:solidFill>
                <a:latin typeface="標楷體" pitchFamily="65" charset="-120"/>
                <a:ea typeface="標楷體" pitchFamily="65" charset="-120"/>
              </a:rPr>
              <a:t>、統計室、訴訟輔導科、總務科（出納室）及資訊室，</a:t>
            </a:r>
            <a:r>
              <a:rPr lang="zh-TW" altLang="en-US" sz="2000" u="sng" smtClean="0">
                <a:solidFill>
                  <a:schemeClr val="folHlink"/>
                </a:solidFill>
                <a:latin typeface="標楷體" pitchFamily="65" charset="-120"/>
                <a:ea typeface="標楷體" pitchFamily="65" charset="-120"/>
              </a:rPr>
              <a:t>分別辦理統計准駁數量</a:t>
            </a:r>
            <a:r>
              <a:rPr lang="zh-TW" altLang="en-US" sz="2000" smtClean="0">
                <a:solidFill>
                  <a:schemeClr val="folHlink"/>
                </a:solidFill>
                <a:latin typeface="標楷體" pitchFamily="65" charset="-120"/>
                <a:ea typeface="標楷體" pitchFamily="65" charset="-120"/>
              </a:rPr>
              <a:t>、便民業務、執行收費及資安維護事務。</a:t>
            </a:r>
            <a:r>
              <a:rPr lang="zh-TW" altLang="en-US" sz="2000" smtClean="0">
                <a:latin typeface="標楷體" pitchFamily="65" charset="-120"/>
                <a:ea typeface="標楷體" pitchFamily="65" charset="-120"/>
              </a:rPr>
              <a:t> </a:t>
            </a:r>
          </a:p>
          <a:p>
            <a:pPr eaLnBrk="1" hangingPunct="1">
              <a:lnSpc>
                <a:spcPct val="90000"/>
              </a:lnSpc>
            </a:pPr>
            <a:endParaRPr lang="zh-TW" altLang="en-US" smtClean="0">
              <a:solidFill>
                <a:schemeClr val="folHlink"/>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p:cNvSpPr>
          <p:nvPr>
            <p:ph type="title"/>
          </p:nvPr>
        </p:nvSpPr>
        <p:spPr>
          <a:xfrm>
            <a:off x="921350" y="0"/>
            <a:ext cx="8229600" cy="1143000"/>
          </a:xfrm>
        </p:spPr>
        <p:txBody>
          <a:bodyPr>
            <a:normAutofit/>
          </a:bodyPr>
          <a:lstStyle/>
          <a:p>
            <a:pPr>
              <a:defRPr/>
            </a:pPr>
            <a:r>
              <a:rPr lang="zh-TW" altLang="en-US" sz="3200" dirty="0" smtClean="0">
                <a:latin typeface="標楷體" pitchFamily="65" charset="-120"/>
                <a:ea typeface="標楷體" pitchFamily="65" charset="-120"/>
              </a:rPr>
              <a:t>機關</a:t>
            </a:r>
            <a:r>
              <a:rPr lang="zh-TW" altLang="en-US" sz="3200" dirty="0" smtClean="0">
                <a:latin typeface="標楷體" pitchFamily="65" charset="-120"/>
                <a:ea typeface="標楷體" pitchFamily="65" charset="-120"/>
              </a:rPr>
              <a:t>檔案應用服務績優作為</a:t>
            </a:r>
          </a:p>
        </p:txBody>
      </p:sp>
      <p:sp>
        <p:nvSpPr>
          <p:cNvPr id="2057" name="Rectangle 3"/>
          <p:cNvSpPr>
            <a:spLocks noGrp="1"/>
          </p:cNvSpPr>
          <p:nvPr>
            <p:ph sz="quarter" idx="1"/>
          </p:nvPr>
        </p:nvSpPr>
        <p:spPr>
          <a:xfrm>
            <a:off x="468313" y="1412875"/>
            <a:ext cx="7920111" cy="4624388"/>
          </a:xfrm>
        </p:spPr>
        <p:txBody>
          <a:bodyPr>
            <a:normAutofit/>
          </a:bodyPr>
          <a:lstStyle/>
          <a:p>
            <a:r>
              <a:rPr lang="zh-TW" altLang="en-US" sz="2600" dirty="0" smtClean="0">
                <a:latin typeface="標楷體" pitchFamily="65" charset="-120"/>
                <a:ea typeface="標楷體" pitchFamily="65" charset="-120"/>
              </a:rPr>
              <a:t>檔案應用宣導資訊化、</a:t>
            </a:r>
            <a:r>
              <a:rPr lang="zh-TW" altLang="en-US" sz="2600" dirty="0">
                <a:latin typeface="標楷體" pitchFamily="65" charset="-120"/>
                <a:ea typeface="標楷體" pitchFamily="65" charset="-120"/>
              </a:rPr>
              <a:t>多元化、便民</a:t>
            </a:r>
            <a:r>
              <a:rPr lang="zh-TW" altLang="en-US" sz="2600" dirty="0" smtClean="0">
                <a:latin typeface="標楷體" pitchFamily="65" charset="-120"/>
                <a:ea typeface="標楷體" pitchFamily="65" charset="-120"/>
              </a:rPr>
              <a:t>化</a:t>
            </a:r>
            <a:endParaRPr lang="en-US" altLang="zh-TW" sz="2600" dirty="0" smtClean="0">
              <a:latin typeface="標楷體" pitchFamily="65" charset="-120"/>
              <a:ea typeface="標楷體" pitchFamily="65" charset="-120"/>
            </a:endParaRPr>
          </a:p>
          <a:p>
            <a:pPr lvl="1"/>
            <a:r>
              <a:rPr lang="zh-TW" altLang="en-US" sz="2400" dirty="0" smtClean="0">
                <a:solidFill>
                  <a:srgbClr val="0000FF"/>
                </a:solidFill>
                <a:latin typeface="標楷體" pitchFamily="65" charset="-120"/>
                <a:ea typeface="標楷體" pitchFamily="65" charset="-120"/>
              </a:rPr>
              <a:t>於機關全球資訊網建立檔案</a:t>
            </a:r>
            <a:r>
              <a:rPr lang="zh-TW" altLang="en-US" sz="2400" dirty="0">
                <a:solidFill>
                  <a:srgbClr val="0000FF"/>
                </a:solidFill>
                <a:latin typeface="標楷體" pitchFamily="65" charset="-120"/>
                <a:ea typeface="標楷體" pitchFamily="65" charset="-120"/>
              </a:rPr>
              <a:t>應用</a:t>
            </a:r>
            <a:r>
              <a:rPr lang="zh-TW" altLang="en-US" sz="2400" dirty="0" smtClean="0">
                <a:solidFill>
                  <a:srgbClr val="0000FF"/>
                </a:solidFill>
                <a:latin typeface="標楷體" pitchFamily="65" charset="-120"/>
                <a:ea typeface="標楷體" pitchFamily="65" charset="-120"/>
              </a:rPr>
              <a:t>服務專區</a:t>
            </a:r>
            <a:endParaRPr lang="en-US" altLang="zh-TW" sz="2400" dirty="0" smtClean="0">
              <a:solidFill>
                <a:srgbClr val="0000FF"/>
              </a:solidFill>
              <a:latin typeface="標楷體" pitchFamily="65" charset="-120"/>
              <a:ea typeface="標楷體" pitchFamily="65" charset="-120"/>
            </a:endParaRPr>
          </a:p>
          <a:p>
            <a:pPr lvl="2"/>
            <a:r>
              <a:rPr lang="zh-TW" altLang="en-US" sz="2000" dirty="0" smtClean="0">
                <a:solidFill>
                  <a:srgbClr val="990099"/>
                </a:solidFill>
                <a:latin typeface="標楷體" pitchFamily="65" charset="-120"/>
                <a:ea typeface="標楷體" pitchFamily="65" charset="-120"/>
              </a:rPr>
              <a:t>應用服務規定、流程</a:t>
            </a:r>
            <a:endParaRPr lang="en-US" altLang="zh-TW" sz="2000" dirty="0" smtClean="0">
              <a:solidFill>
                <a:srgbClr val="990099"/>
              </a:solidFill>
              <a:latin typeface="標楷體" pitchFamily="65" charset="-120"/>
              <a:ea typeface="標楷體" pitchFamily="65" charset="-120"/>
            </a:endParaRPr>
          </a:p>
          <a:p>
            <a:pPr lvl="2"/>
            <a:r>
              <a:rPr lang="zh-TW" altLang="en-US" sz="2000" dirty="0" smtClean="0">
                <a:solidFill>
                  <a:srgbClr val="990099"/>
                </a:solidFill>
                <a:latin typeface="標楷體" pitchFamily="65" charset="-120"/>
                <a:ea typeface="標楷體" pitchFamily="65" charset="-120"/>
              </a:rPr>
              <a:t>申請表單或範例下載</a:t>
            </a:r>
            <a:endParaRPr lang="en-US" altLang="zh-TW" sz="2000" dirty="0">
              <a:solidFill>
                <a:srgbClr val="990099"/>
              </a:solidFill>
              <a:latin typeface="標楷體" pitchFamily="65" charset="-120"/>
              <a:ea typeface="標楷體" pitchFamily="65" charset="-120"/>
            </a:endParaRPr>
          </a:p>
          <a:p>
            <a:pPr lvl="1"/>
            <a:r>
              <a:rPr lang="zh-TW" altLang="en-US" sz="2400" dirty="0" smtClean="0">
                <a:solidFill>
                  <a:srgbClr val="0000FF"/>
                </a:solidFill>
                <a:latin typeface="標楷體" pitchFamily="65" charset="-120"/>
                <a:ea typeface="標楷體" pitchFamily="65" charset="-120"/>
              </a:rPr>
              <a:t>檔案</a:t>
            </a:r>
            <a:r>
              <a:rPr lang="zh-TW" altLang="en-US" sz="2400" dirty="0">
                <a:solidFill>
                  <a:srgbClr val="0000FF"/>
                </a:solidFill>
                <a:latin typeface="標楷體" pitchFamily="65" charset="-120"/>
                <a:ea typeface="標楷體" pitchFamily="65" charset="-120"/>
              </a:rPr>
              <a:t>推廣相關</a:t>
            </a:r>
            <a:r>
              <a:rPr lang="zh-TW" altLang="en-US" sz="2400" dirty="0" smtClean="0">
                <a:solidFill>
                  <a:srgbClr val="0000FF"/>
                </a:solidFill>
                <a:latin typeface="標楷體" pitchFamily="65" charset="-120"/>
                <a:ea typeface="標楷體" pitchFamily="65" charset="-120"/>
              </a:rPr>
              <a:t>聯結</a:t>
            </a:r>
            <a:endParaRPr lang="en-US" altLang="zh-TW" sz="2400" dirty="0" smtClean="0">
              <a:solidFill>
                <a:srgbClr val="0000FF"/>
              </a:solidFill>
              <a:latin typeface="標楷體" pitchFamily="65" charset="-120"/>
              <a:ea typeface="標楷體" pitchFamily="65" charset="-120"/>
            </a:endParaRPr>
          </a:p>
          <a:p>
            <a:pPr lvl="2"/>
            <a:r>
              <a:rPr lang="zh-TW" altLang="en-US" sz="2000" dirty="0" smtClean="0">
                <a:solidFill>
                  <a:srgbClr val="990099"/>
                </a:solidFill>
                <a:latin typeface="標楷體" pitchFamily="65" charset="-120"/>
                <a:ea typeface="標楷體" pitchFamily="65" charset="-120"/>
              </a:rPr>
              <a:t>機關檔案目錄查詢網、檔案</a:t>
            </a:r>
            <a:r>
              <a:rPr lang="zh-TW" altLang="en-US" sz="2000" dirty="0">
                <a:solidFill>
                  <a:srgbClr val="990099"/>
                </a:solidFill>
                <a:latin typeface="標楷體" pitchFamily="65" charset="-120"/>
                <a:ea typeface="標楷體" pitchFamily="65" charset="-120"/>
              </a:rPr>
              <a:t>樂活情報</a:t>
            </a:r>
            <a:r>
              <a:rPr lang="zh-TW" altLang="en-US" sz="2000" dirty="0" smtClean="0">
                <a:solidFill>
                  <a:srgbClr val="990099"/>
                </a:solidFill>
                <a:latin typeface="標楷體" pitchFamily="65" charset="-120"/>
                <a:ea typeface="標楷體" pitchFamily="65" charset="-120"/>
              </a:rPr>
              <a:t>等相關網站</a:t>
            </a:r>
            <a:endParaRPr lang="en-US" altLang="zh-TW" sz="2000" dirty="0" smtClean="0">
              <a:solidFill>
                <a:srgbClr val="990099"/>
              </a:solidFill>
              <a:latin typeface="標楷體" pitchFamily="65" charset="-120"/>
              <a:ea typeface="標楷體" pitchFamily="65" charset="-120"/>
            </a:endParaRPr>
          </a:p>
          <a:p>
            <a:pPr lvl="2"/>
            <a:r>
              <a:rPr lang="zh-TW" altLang="en-US" sz="2000" dirty="0">
                <a:solidFill>
                  <a:srgbClr val="990099"/>
                </a:solidFill>
                <a:latin typeface="標楷體" pitchFamily="65" charset="-120"/>
                <a:ea typeface="標楷體" pitchFamily="65" charset="-120"/>
              </a:rPr>
              <a:t>檔案</a:t>
            </a:r>
            <a:r>
              <a:rPr lang="zh-TW" altLang="en-US" sz="2000" dirty="0" smtClean="0">
                <a:solidFill>
                  <a:srgbClr val="990099"/>
                </a:solidFill>
                <a:latin typeface="標楷體" pitchFamily="65" charset="-120"/>
                <a:ea typeface="標楷體" pitchFamily="65" charset="-120"/>
              </a:rPr>
              <a:t>法規</a:t>
            </a:r>
            <a:endParaRPr lang="en-US" altLang="zh-TW" sz="2000" dirty="0">
              <a:solidFill>
                <a:srgbClr val="990099"/>
              </a:solidFill>
              <a:latin typeface="標楷體" pitchFamily="65" charset="-120"/>
              <a:ea typeface="標楷體" pitchFamily="65" charset="-120"/>
            </a:endParaRPr>
          </a:p>
          <a:p>
            <a:pPr lvl="1"/>
            <a:r>
              <a:rPr lang="zh-TW" altLang="en-US" sz="2400" dirty="0" smtClean="0">
                <a:solidFill>
                  <a:srgbClr val="0000FF"/>
                </a:solidFill>
                <a:latin typeface="標楷體" pitchFamily="65" charset="-120"/>
                <a:ea typeface="標楷體" pitchFamily="65" charset="-120"/>
              </a:rPr>
              <a:t>線</a:t>
            </a:r>
            <a:r>
              <a:rPr lang="zh-TW" altLang="en-US" sz="2400" dirty="0">
                <a:solidFill>
                  <a:srgbClr val="0000FF"/>
                </a:solidFill>
                <a:latin typeface="標楷體" pitchFamily="65" charset="-120"/>
                <a:ea typeface="標楷體" pitchFamily="65" charset="-120"/>
              </a:rPr>
              <a:t>上檔案</a:t>
            </a:r>
            <a:r>
              <a:rPr lang="zh-TW" altLang="en-US" sz="2400" dirty="0" smtClean="0">
                <a:solidFill>
                  <a:srgbClr val="0000FF"/>
                </a:solidFill>
                <a:latin typeface="標楷體" pitchFamily="65" charset="-120"/>
                <a:ea typeface="標楷體" pitchFamily="65" charset="-120"/>
              </a:rPr>
              <a:t>展、電子書</a:t>
            </a:r>
            <a:endParaRPr lang="en-US" altLang="zh-TW" sz="2400" dirty="0" smtClean="0">
              <a:solidFill>
                <a:srgbClr val="0000FF"/>
              </a:solidFill>
              <a:latin typeface="標楷體" pitchFamily="65" charset="-120"/>
              <a:ea typeface="標楷體" pitchFamily="65" charset="-120"/>
            </a:endParaRPr>
          </a:p>
          <a:p>
            <a:pPr lvl="1"/>
            <a:r>
              <a:rPr lang="zh-TW" altLang="en-US" sz="2400" dirty="0">
                <a:solidFill>
                  <a:srgbClr val="0000FF"/>
                </a:solidFill>
                <a:latin typeface="標楷體" pitchFamily="65" charset="-120"/>
                <a:ea typeface="標楷體" pitchFamily="65" charset="-120"/>
              </a:rPr>
              <a:t>檔案遊戲</a:t>
            </a:r>
            <a:r>
              <a:rPr lang="zh-TW" altLang="en-US" sz="2400" dirty="0" smtClean="0">
                <a:solidFill>
                  <a:srgbClr val="0000FF"/>
                </a:solidFill>
                <a:latin typeface="標楷體" pitchFamily="65" charset="-120"/>
                <a:ea typeface="標楷體" pitchFamily="65" charset="-120"/>
              </a:rPr>
              <a:t>動畫</a:t>
            </a:r>
            <a:endParaRPr lang="en-US" altLang="zh-TW" sz="2400" dirty="0">
              <a:solidFill>
                <a:srgbClr val="0000FF"/>
              </a:solidFill>
              <a:latin typeface="標楷體" pitchFamily="65" charset="-120"/>
              <a:ea typeface="標楷體" pitchFamily="65" charset="-120"/>
            </a:endParaRPr>
          </a:p>
          <a:p>
            <a:pPr lvl="1"/>
            <a:r>
              <a:rPr lang="zh-TW" altLang="en-US" sz="2400" dirty="0" smtClean="0">
                <a:solidFill>
                  <a:srgbClr val="0000FF"/>
                </a:solidFill>
                <a:latin typeface="標楷體" pitchFamily="65" charset="-120"/>
                <a:ea typeface="標楷體" pitchFamily="65" charset="-120"/>
              </a:rPr>
              <a:t>標竿學習心得分享、檔案管理計畫等，建議置於機關內網</a:t>
            </a:r>
            <a:endParaRPr lang="en-US" altLang="zh-TW" sz="2400" dirty="0">
              <a:solidFill>
                <a:srgbClr val="0000FF"/>
              </a:solidFill>
              <a:latin typeface="標楷體" pitchFamily="65" charset="-120"/>
              <a:ea typeface="標楷體" pitchFamily="65" charset="-120"/>
            </a:endParaRPr>
          </a:p>
          <a:p>
            <a:pPr lvl="1"/>
            <a:endParaRPr lang="en-US" altLang="zh-TW" sz="2700" dirty="0">
              <a:solidFill>
                <a:srgbClr val="0000FF"/>
              </a:solidFill>
              <a:latin typeface="標楷體" pitchFamily="65" charset="-120"/>
              <a:ea typeface="標楷體" pitchFamily="65" charset="-120"/>
            </a:endParaRPr>
          </a:p>
          <a:p>
            <a:pPr lvl="1"/>
            <a:endParaRPr lang="zh-TW" altLang="en-US" dirty="0" smtClean="0">
              <a:solidFill>
                <a:schemeClr val="hlink"/>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260648"/>
            <a:ext cx="7543800" cy="1143000"/>
          </a:xfrm>
        </p:spPr>
        <p:txBody>
          <a:bodyPr>
            <a:normAutofit/>
          </a:bodyPr>
          <a:lstStyle/>
          <a:p>
            <a:pPr lvl="1"/>
            <a:r>
              <a:rPr lang="zh-TW" altLang="en-US" sz="3600" dirty="0" smtClean="0">
                <a:solidFill>
                  <a:schemeClr val="tx2"/>
                </a:solidFill>
                <a:latin typeface="標楷體" pitchFamily="65" charset="-120"/>
                <a:ea typeface="標楷體" pitchFamily="65" charset="-120"/>
              </a:rPr>
              <a:t>檔案立案編目與應用之關係</a:t>
            </a:r>
            <a:endParaRPr lang="en-US" altLang="zh-TW" sz="3600" dirty="0" smtClean="0">
              <a:solidFill>
                <a:schemeClr val="tx2"/>
              </a:solidFill>
              <a:latin typeface="標楷體" pitchFamily="65" charset="-120"/>
              <a:ea typeface="標楷體" pitchFamily="65" charset="-120"/>
            </a:endParaRPr>
          </a:p>
        </p:txBody>
      </p:sp>
      <p:sp>
        <p:nvSpPr>
          <p:cNvPr id="7" name="內容版面配置區 6"/>
          <p:cNvSpPr>
            <a:spLocks noGrp="1"/>
          </p:cNvSpPr>
          <p:nvPr>
            <p:ph sz="quarter" idx="2"/>
          </p:nvPr>
        </p:nvSpPr>
        <p:spPr>
          <a:xfrm>
            <a:off x="971600" y="2636912"/>
            <a:ext cx="3657600" cy="3886200"/>
          </a:xfrm>
        </p:spPr>
        <p:txBody>
          <a:bodyPr/>
          <a:lstStyle/>
          <a:p>
            <a:r>
              <a:rPr lang="zh-TW" altLang="en-US" dirty="0" smtClean="0">
                <a:latin typeface="標楷體" pitchFamily="65" charset="-120"/>
                <a:ea typeface="標楷體" pitchFamily="65" charset="-120"/>
              </a:rPr>
              <a:t>檔案蒐集</a:t>
            </a:r>
            <a:endParaRPr lang="en-US" altLang="zh-TW" dirty="0" smtClean="0">
              <a:latin typeface="標楷體" pitchFamily="65" charset="-120"/>
              <a:ea typeface="標楷體" pitchFamily="65" charset="-120"/>
            </a:endParaRPr>
          </a:p>
          <a:p>
            <a:pPr lvl="0">
              <a:buClr>
                <a:srgbClr val="FE8637"/>
              </a:buClr>
            </a:pPr>
            <a:r>
              <a:rPr lang="zh-TW" altLang="en-US" dirty="0">
                <a:solidFill>
                  <a:prstClr val="black"/>
                </a:solidFill>
                <a:latin typeface="標楷體" pitchFamily="65" charset="-120"/>
                <a:ea typeface="標楷體" pitchFamily="65" charset="-120"/>
              </a:rPr>
              <a:t>有關死亡卷</a:t>
            </a:r>
            <a:endParaRPr lang="en-US" altLang="zh-TW" dirty="0">
              <a:solidFill>
                <a:prstClr val="black"/>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內容版面配置區 8"/>
          <p:cNvSpPr>
            <a:spLocks noGrp="1"/>
          </p:cNvSpPr>
          <p:nvPr>
            <p:ph sz="quarter" idx="4"/>
          </p:nvPr>
        </p:nvSpPr>
        <p:spPr>
          <a:xfrm>
            <a:off x="4355976" y="2636912"/>
            <a:ext cx="3657600" cy="3886200"/>
          </a:xfrm>
        </p:spPr>
        <p:txBody>
          <a:bodyPr/>
          <a:lstStyle/>
          <a:p>
            <a:r>
              <a:rPr lang="zh-TW" altLang="en-US" dirty="0" smtClean="0">
                <a:latin typeface="標楷體" pitchFamily="65" charset="-120"/>
                <a:ea typeface="標楷體" pitchFamily="65" charset="-120"/>
              </a:rPr>
              <a:t>優秀稅務人員名冊</a:t>
            </a:r>
            <a:endParaRPr lang="en-US" altLang="zh-TW" dirty="0" smtClean="0">
              <a:latin typeface="標楷體" pitchFamily="65" charset="-120"/>
              <a:ea typeface="標楷體" pitchFamily="65" charset="-120"/>
            </a:endParaRPr>
          </a:p>
          <a:p>
            <a:pPr lvl="0">
              <a:buClr>
                <a:srgbClr val="FE8637"/>
              </a:buClr>
            </a:pPr>
            <a:r>
              <a:rPr lang="zh-TW" altLang="en-US" dirty="0">
                <a:solidFill>
                  <a:prstClr val="black"/>
                </a:solidFill>
                <a:latin typeface="標楷體" pitchFamily="65" charset="-120"/>
                <a:ea typeface="標楷體" pitchFamily="65" charset="-120"/>
              </a:rPr>
              <a:t>執行金璧輝死刑疑義</a:t>
            </a:r>
            <a:endParaRPr lang="en-US" altLang="zh-TW" dirty="0">
              <a:solidFill>
                <a:prstClr val="black"/>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6" name="文字版面配置區 5"/>
          <p:cNvSpPr>
            <a:spLocks noGrp="1"/>
          </p:cNvSpPr>
          <p:nvPr>
            <p:ph type="body" sz="quarter" idx="1"/>
          </p:nvPr>
        </p:nvSpPr>
        <p:spPr>
          <a:xfrm>
            <a:off x="1259632" y="1700808"/>
            <a:ext cx="2016224" cy="658368"/>
          </a:xfrm>
        </p:spPr>
        <p:txBody>
          <a:bodyPr/>
          <a:lstStyle/>
          <a:p>
            <a:r>
              <a:rPr lang="zh-TW" altLang="en-US" sz="2400" dirty="0" smtClean="0">
                <a:latin typeface="標楷體" pitchFamily="65" charset="-120"/>
                <a:ea typeface="標楷體" pitchFamily="65" charset="-120"/>
              </a:rPr>
              <a:t>  檔案目錄</a:t>
            </a:r>
            <a:endParaRPr lang="zh-TW" altLang="en-US" sz="2400" dirty="0">
              <a:latin typeface="標楷體" pitchFamily="65" charset="-120"/>
              <a:ea typeface="標楷體" pitchFamily="65" charset="-120"/>
            </a:endParaRPr>
          </a:p>
        </p:txBody>
      </p:sp>
      <p:sp>
        <p:nvSpPr>
          <p:cNvPr id="8" name="文字版面配置區 7"/>
          <p:cNvSpPr>
            <a:spLocks noGrp="1"/>
          </p:cNvSpPr>
          <p:nvPr>
            <p:ph type="body" sz="quarter" idx="3"/>
          </p:nvPr>
        </p:nvSpPr>
        <p:spPr>
          <a:xfrm>
            <a:off x="4932040" y="1700808"/>
            <a:ext cx="2016224" cy="658368"/>
          </a:xfrm>
        </p:spPr>
        <p:txBody>
          <a:bodyPr/>
          <a:lstStyle/>
          <a:p>
            <a:r>
              <a:rPr lang="zh-TW" altLang="en-US" sz="2400" dirty="0" smtClean="0">
                <a:latin typeface="標楷體" pitchFamily="65" charset="-120"/>
                <a:ea typeface="標楷體" pitchFamily="65" charset="-120"/>
              </a:rPr>
              <a:t>  檔案內容</a:t>
            </a:r>
            <a:endParaRPr lang="zh-TW" altLang="en-US" sz="2400"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p:cNvSpPr>
          <p:nvPr>
            <p:ph type="title"/>
          </p:nvPr>
        </p:nvSpPr>
        <p:spPr>
          <a:xfrm>
            <a:off x="914400" y="333375"/>
            <a:ext cx="8229600" cy="1143000"/>
          </a:xfrm>
        </p:spPr>
        <p:txBody>
          <a:bodyPr/>
          <a:lstStyle/>
          <a:p>
            <a:pPr>
              <a:defRPr/>
            </a:pPr>
            <a:r>
              <a:rPr lang="zh-TW" altLang="en-US" sz="3600" dirty="0" smtClean="0">
                <a:latin typeface="標楷體" pitchFamily="65" charset="-120"/>
                <a:ea typeface="標楷體" pitchFamily="65" charset="-120"/>
              </a:rPr>
              <a:t>機關</a:t>
            </a:r>
            <a:r>
              <a:rPr lang="zh-TW" altLang="en-US" sz="3600" dirty="0" smtClean="0">
                <a:latin typeface="標楷體" pitchFamily="65" charset="-120"/>
                <a:ea typeface="標楷體" pitchFamily="65" charset="-120"/>
              </a:rPr>
              <a:t>檔案應用服務績優作為</a:t>
            </a:r>
          </a:p>
        </p:txBody>
      </p:sp>
      <p:sp>
        <p:nvSpPr>
          <p:cNvPr id="57349" name="Rectangle 3"/>
          <p:cNvSpPr>
            <a:spLocks noGrp="1"/>
          </p:cNvSpPr>
          <p:nvPr>
            <p:ph sz="quarter" idx="1"/>
          </p:nvPr>
        </p:nvSpPr>
        <p:spPr>
          <a:xfrm>
            <a:off x="684213" y="1557338"/>
            <a:ext cx="7848227" cy="4389437"/>
          </a:xfrm>
        </p:spPr>
        <p:txBody>
          <a:bodyPr/>
          <a:lstStyle/>
          <a:p>
            <a:pPr eaLnBrk="1" hangingPunct="1"/>
            <a:r>
              <a:rPr lang="zh-TW" altLang="en-US" sz="2800" dirty="0" smtClean="0">
                <a:latin typeface="標楷體" pitchFamily="65" charset="-120"/>
                <a:ea typeface="標楷體" pitchFamily="65" charset="-120"/>
              </a:rPr>
              <a:t>檔案加值應用</a:t>
            </a:r>
          </a:p>
          <a:p>
            <a:pPr lvl="1" eaLnBrk="1" hangingPunct="1"/>
            <a:r>
              <a:rPr lang="en-US" altLang="zh-TW" sz="2400" dirty="0" smtClean="0">
                <a:solidFill>
                  <a:srgbClr val="0000FF"/>
                </a:solidFill>
                <a:latin typeface="標楷體" pitchFamily="65" charset="-120"/>
                <a:ea typeface="標楷體" pitchFamily="65" charset="-120"/>
              </a:rPr>
              <a:t>99</a:t>
            </a:r>
            <a:r>
              <a:rPr lang="zh-TW" altLang="en-US" sz="2400" dirty="0" smtClean="0">
                <a:solidFill>
                  <a:srgbClr val="0000FF"/>
                </a:solidFill>
                <a:latin typeface="標楷體" pitchFamily="65" charset="-120"/>
                <a:ea typeface="標楷體" pitchFamily="65" charset="-120"/>
              </a:rPr>
              <a:t>年臺</a:t>
            </a:r>
            <a:r>
              <a:rPr lang="zh-TW" altLang="en-US" sz="2400" dirty="0" smtClean="0">
                <a:solidFill>
                  <a:srgbClr val="0000FF"/>
                </a:solidFill>
                <a:latin typeface="標楷體" pitchFamily="65" charset="-120"/>
                <a:ea typeface="標楷體" pitchFamily="65" charset="-120"/>
              </a:rPr>
              <a:t>南地方法院</a:t>
            </a:r>
            <a:r>
              <a:rPr lang="zh-TW" altLang="en-US" sz="2400" dirty="0" smtClean="0">
                <a:solidFill>
                  <a:srgbClr val="0000FF"/>
                </a:solidFill>
                <a:latin typeface="標楷體" pitchFamily="65" charset="-120"/>
                <a:ea typeface="標楷體" pitchFamily="65" charset="-120"/>
              </a:rPr>
              <a:t>檢察署舉辦檔案</a:t>
            </a:r>
            <a:r>
              <a:rPr lang="zh-TW" altLang="en-US" sz="2400" dirty="0" smtClean="0">
                <a:solidFill>
                  <a:srgbClr val="0000FF"/>
                </a:solidFill>
                <a:latin typeface="標楷體" pitchFamily="65" charset="-120"/>
                <a:ea typeface="標楷體" pitchFamily="65" charset="-120"/>
              </a:rPr>
              <a:t>文物</a:t>
            </a:r>
            <a:r>
              <a:rPr lang="zh-TW" altLang="en-US" sz="2400" dirty="0" smtClean="0">
                <a:solidFill>
                  <a:srgbClr val="0000FF"/>
                </a:solidFill>
                <a:latin typeface="標楷體" pitchFamily="65" charset="-120"/>
                <a:ea typeface="標楷體" pitchFamily="65" charset="-120"/>
              </a:rPr>
              <a:t>展</a:t>
            </a:r>
            <a:endParaRPr lang="en-US" altLang="zh-TW" sz="2400" dirty="0" smtClean="0">
              <a:solidFill>
                <a:srgbClr val="0000FF"/>
              </a:solidFill>
              <a:latin typeface="標楷體" pitchFamily="65" charset="-120"/>
              <a:ea typeface="標楷體" pitchFamily="65" charset="-120"/>
            </a:endParaRPr>
          </a:p>
          <a:p>
            <a:pPr lvl="1"/>
            <a:r>
              <a:rPr lang="en-US" altLang="zh-TW" sz="2400" dirty="0" smtClean="0">
                <a:solidFill>
                  <a:srgbClr val="0000FF"/>
                </a:solidFill>
                <a:latin typeface="標楷體" pitchFamily="65" charset="-120"/>
                <a:ea typeface="標楷體" pitchFamily="65" charset="-120"/>
              </a:rPr>
              <a:t>100</a:t>
            </a:r>
            <a:r>
              <a:rPr lang="zh-TW" altLang="en-US" sz="2400" dirty="0" smtClean="0">
                <a:solidFill>
                  <a:srgbClr val="0000FF"/>
                </a:solidFill>
                <a:latin typeface="標楷體" pitchFamily="65" charset="-120"/>
                <a:ea typeface="標楷體" pitchFamily="65" charset="-120"/>
              </a:rPr>
              <a:t>年嘉義</a:t>
            </a:r>
            <a:r>
              <a:rPr lang="zh-TW" altLang="en-US" sz="2400" dirty="0">
                <a:solidFill>
                  <a:srgbClr val="0000FF"/>
                </a:solidFill>
                <a:latin typeface="標楷體" pitchFamily="65" charset="-120"/>
                <a:ea typeface="標楷體" pitchFamily="65" charset="-120"/>
              </a:rPr>
              <a:t>地方法院檢察署舉辦檔案文物展、出版署史</a:t>
            </a:r>
          </a:p>
          <a:p>
            <a:pPr lvl="1"/>
            <a:r>
              <a:rPr lang="en-US" altLang="zh-TW" sz="2400" dirty="0" smtClean="0">
                <a:solidFill>
                  <a:srgbClr val="0000FF"/>
                </a:solidFill>
                <a:latin typeface="標楷體" pitchFamily="65" charset="-120"/>
                <a:ea typeface="標楷體" pitchFamily="65" charset="-120"/>
              </a:rPr>
              <a:t>101</a:t>
            </a:r>
            <a:r>
              <a:rPr lang="zh-TW" altLang="en-US" sz="2400" dirty="0" smtClean="0">
                <a:solidFill>
                  <a:srgbClr val="0000FF"/>
                </a:solidFill>
                <a:latin typeface="標楷體" pitchFamily="65" charset="-120"/>
                <a:ea typeface="標楷體" pitchFamily="65" charset="-120"/>
              </a:rPr>
              <a:t>、</a:t>
            </a:r>
            <a:r>
              <a:rPr lang="en-US" altLang="zh-TW" sz="2400" dirty="0" smtClean="0">
                <a:solidFill>
                  <a:srgbClr val="0000FF"/>
                </a:solidFill>
                <a:latin typeface="標楷體" pitchFamily="65" charset="-120"/>
                <a:ea typeface="標楷體" pitchFamily="65" charset="-120"/>
              </a:rPr>
              <a:t>102</a:t>
            </a:r>
            <a:r>
              <a:rPr lang="zh-TW" altLang="en-US" sz="2400" dirty="0" smtClean="0">
                <a:solidFill>
                  <a:srgbClr val="0000FF"/>
                </a:solidFill>
                <a:latin typeface="標楷體" pitchFamily="65" charset="-120"/>
                <a:ea typeface="標楷體" pitchFamily="65" charset="-120"/>
              </a:rPr>
              <a:t>年宜蘭</a:t>
            </a:r>
            <a:r>
              <a:rPr lang="zh-TW" altLang="en-US" sz="2400" dirty="0">
                <a:solidFill>
                  <a:srgbClr val="0000FF"/>
                </a:solidFill>
                <a:latin typeface="標楷體" pitchFamily="65" charset="-120"/>
                <a:ea typeface="標楷體" pitchFamily="65" charset="-120"/>
              </a:rPr>
              <a:t>地方法院檢察署舉辦檔案文物展、出版檔案選</a:t>
            </a:r>
            <a:r>
              <a:rPr lang="zh-TW" altLang="en-US" sz="2400" dirty="0" smtClean="0">
                <a:solidFill>
                  <a:srgbClr val="0000FF"/>
                </a:solidFill>
                <a:latin typeface="標楷體" pitchFamily="65" charset="-120"/>
                <a:ea typeface="標楷體" pitchFamily="65" charset="-120"/>
              </a:rPr>
              <a:t>輯</a:t>
            </a:r>
            <a:endParaRPr lang="zh-TW" altLang="en-US" sz="2400" dirty="0">
              <a:solidFill>
                <a:srgbClr val="0000FF"/>
              </a:solidFill>
              <a:latin typeface="標楷體" pitchFamily="65" charset="-120"/>
              <a:ea typeface="標楷體" pitchFamily="65" charset="-120"/>
            </a:endParaRPr>
          </a:p>
          <a:p>
            <a:pPr lvl="1"/>
            <a:r>
              <a:rPr lang="en-US" altLang="zh-TW" sz="2400" dirty="0" smtClean="0">
                <a:solidFill>
                  <a:srgbClr val="0000FF"/>
                </a:solidFill>
                <a:latin typeface="標楷體" pitchFamily="65" charset="-120"/>
                <a:ea typeface="標楷體" pitchFamily="65" charset="-120"/>
              </a:rPr>
              <a:t>101</a:t>
            </a:r>
            <a:r>
              <a:rPr lang="zh-TW" altLang="en-US" sz="2400" dirty="0" smtClean="0">
                <a:solidFill>
                  <a:srgbClr val="0000FF"/>
                </a:solidFill>
                <a:latin typeface="標楷體" pitchFamily="65" charset="-120"/>
                <a:ea typeface="標楷體" pitchFamily="65" charset="-120"/>
              </a:rPr>
              <a:t>年最高法院</a:t>
            </a:r>
            <a:r>
              <a:rPr lang="zh-TW" altLang="en-US" sz="2400" dirty="0">
                <a:solidFill>
                  <a:srgbClr val="0000FF"/>
                </a:solidFill>
                <a:latin typeface="標楷體" pitchFamily="65" charset="-120"/>
                <a:ea typeface="標楷體" pitchFamily="65" charset="-120"/>
              </a:rPr>
              <a:t>檢察署舉辦「懷古鑑今」檔案文物展、出版專</a:t>
            </a:r>
            <a:r>
              <a:rPr lang="zh-TW" altLang="en-US" sz="2400" dirty="0" smtClean="0">
                <a:solidFill>
                  <a:srgbClr val="0000FF"/>
                </a:solidFill>
                <a:latin typeface="標楷體" pitchFamily="65" charset="-120"/>
                <a:ea typeface="標楷體" pitchFamily="65" charset="-120"/>
              </a:rPr>
              <a:t>書</a:t>
            </a:r>
            <a:endParaRPr lang="en-US" altLang="zh-TW" sz="2400" dirty="0" smtClean="0">
              <a:solidFill>
                <a:srgbClr val="0000FF"/>
              </a:solidFill>
              <a:latin typeface="標楷體" pitchFamily="65" charset="-120"/>
              <a:ea typeface="標楷體" pitchFamily="65" charset="-120"/>
            </a:endParaRPr>
          </a:p>
          <a:p>
            <a:pPr lvl="1"/>
            <a:r>
              <a:rPr lang="en-US" altLang="zh-TW" sz="2400" dirty="0" smtClean="0">
                <a:solidFill>
                  <a:srgbClr val="0000FF"/>
                </a:solidFill>
                <a:latin typeface="標楷體" pitchFamily="65" charset="-120"/>
                <a:ea typeface="標楷體" pitchFamily="65" charset="-120"/>
              </a:rPr>
              <a:t>103</a:t>
            </a:r>
            <a:r>
              <a:rPr lang="zh-TW" altLang="en-US" sz="2400" dirty="0" smtClean="0">
                <a:solidFill>
                  <a:srgbClr val="0000FF"/>
                </a:solidFill>
                <a:latin typeface="標楷體" pitchFamily="65" charset="-120"/>
                <a:ea typeface="標楷體" pitchFamily="65" charset="-120"/>
              </a:rPr>
              <a:t>年行政</a:t>
            </a:r>
            <a:r>
              <a:rPr lang="zh-TW" altLang="en-US" sz="2400" dirty="0">
                <a:solidFill>
                  <a:srgbClr val="0000FF"/>
                </a:solidFill>
                <a:latin typeface="標楷體" pitchFamily="65" charset="-120"/>
                <a:ea typeface="標楷體" pitchFamily="65" charset="-120"/>
              </a:rPr>
              <a:t>執行</a:t>
            </a:r>
            <a:r>
              <a:rPr lang="zh-TW" altLang="en-US" sz="2400" dirty="0" smtClean="0">
                <a:solidFill>
                  <a:srgbClr val="0000FF"/>
                </a:solidFill>
                <a:latin typeface="標楷體" pitchFamily="65" charset="-120"/>
                <a:ea typeface="標楷體" pitchFamily="65" charset="-120"/>
              </a:rPr>
              <a:t>署嘉義分署</a:t>
            </a:r>
            <a:r>
              <a:rPr lang="zh-TW" altLang="en-US" sz="2400" dirty="0">
                <a:solidFill>
                  <a:srgbClr val="0000FF"/>
                </a:solidFill>
                <a:latin typeface="標楷體" pitchFamily="65" charset="-120"/>
                <a:ea typeface="標楷體" pitchFamily="65" charset="-120"/>
              </a:rPr>
              <a:t>舉辦檔案文物展、</a:t>
            </a:r>
            <a:r>
              <a:rPr lang="zh-TW" altLang="en-US" sz="2400" dirty="0" smtClean="0">
                <a:solidFill>
                  <a:srgbClr val="0000FF"/>
                </a:solidFill>
                <a:latin typeface="標楷體" pitchFamily="65" charset="-120"/>
                <a:ea typeface="標楷體" pitchFamily="65" charset="-120"/>
              </a:rPr>
              <a:t>出版</a:t>
            </a:r>
            <a:r>
              <a:rPr lang="zh-TW" altLang="en-US" sz="2400" dirty="0">
                <a:solidFill>
                  <a:srgbClr val="0000FF"/>
                </a:solidFill>
                <a:latin typeface="標楷體" pitchFamily="65" charset="-120"/>
                <a:ea typeface="標楷體" pitchFamily="65" charset="-120"/>
              </a:rPr>
              <a:t>署史</a:t>
            </a:r>
            <a:r>
              <a:rPr lang="zh-TW" altLang="en-US" sz="2400" dirty="0" smtClean="0">
                <a:solidFill>
                  <a:srgbClr val="0000FF"/>
                </a:solidFill>
                <a:latin typeface="標楷體" pitchFamily="65" charset="-120"/>
                <a:ea typeface="標楷體" pitchFamily="65" charset="-120"/>
              </a:rPr>
              <a:t>檔案</a:t>
            </a:r>
            <a:r>
              <a:rPr lang="zh-TW" altLang="en-US" sz="2400" dirty="0">
                <a:solidFill>
                  <a:srgbClr val="0000FF"/>
                </a:solidFill>
                <a:latin typeface="標楷體" pitchFamily="65" charset="-120"/>
                <a:ea typeface="標楷體" pitchFamily="65" charset="-120"/>
              </a:rPr>
              <a:t>選輯</a:t>
            </a:r>
            <a:endParaRPr lang="en-US" altLang="zh-TW" sz="2400" dirty="0">
              <a:solidFill>
                <a:srgbClr val="0000FF"/>
              </a:solidFill>
              <a:latin typeface="標楷體" pitchFamily="65" charset="-120"/>
              <a:ea typeface="標楷體" pitchFamily="65" charset="-120"/>
            </a:endParaRPr>
          </a:p>
          <a:p>
            <a:pPr lvl="1" eaLnBrk="1" hangingPunct="1"/>
            <a:endParaRPr lang="zh-TW" altLang="en-US" sz="2400" dirty="0" smtClean="0">
              <a:solidFill>
                <a:schemeClr val="hlink"/>
              </a:solidFill>
              <a:latin typeface="標楷體" pitchFamily="65" charset="-120"/>
              <a:ea typeface="標楷體" pitchFamily="65" charset="-120"/>
            </a:endParaRPr>
          </a:p>
          <a:p>
            <a:pPr lvl="1" eaLnBrk="1" hangingPunct="1"/>
            <a:endParaRPr lang="zh-TW" altLang="en-US" dirty="0" smtClean="0">
              <a:solidFill>
                <a:schemeClr val="hlink"/>
              </a:solidFill>
            </a:endParaRPr>
          </a:p>
          <a:p>
            <a:pPr lvl="1" eaLnBrk="1" hangingPunct="1"/>
            <a:endParaRPr lang="zh-TW" altLang="en-US" dirty="0" smtClean="0">
              <a:solidFill>
                <a:schemeClr val="hlink"/>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8888" y="333375"/>
            <a:ext cx="8229600" cy="11430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檔案加值應用主題</a:t>
            </a:r>
            <a:r>
              <a:rPr lang="zh-TW" altLang="en-US" sz="3600" dirty="0" smtClean="0">
                <a:latin typeface="標楷體" pitchFamily="65" charset="-120"/>
                <a:ea typeface="標楷體" pitchFamily="65" charset="-120"/>
              </a:rPr>
              <a:t>舉例</a:t>
            </a:r>
            <a:endParaRPr lang="zh-TW" altLang="en-US" sz="3600" dirty="0">
              <a:latin typeface="標楷體" pitchFamily="65" charset="-120"/>
              <a:ea typeface="標楷體" pitchFamily="65" charset="-120"/>
            </a:endParaRPr>
          </a:p>
        </p:txBody>
      </p:sp>
      <p:sp>
        <p:nvSpPr>
          <p:cNvPr id="63491" name="內容版面配置區 2"/>
          <p:cNvSpPr>
            <a:spLocks noGrp="1"/>
          </p:cNvSpPr>
          <p:nvPr>
            <p:ph sz="quarter" idx="1"/>
          </p:nvPr>
        </p:nvSpPr>
        <p:spPr>
          <a:xfrm>
            <a:off x="457200" y="1600200"/>
            <a:ext cx="7467600" cy="4873625"/>
          </a:xfrm>
        </p:spPr>
        <p:txBody>
          <a:bodyPr/>
          <a:lstStyle/>
          <a:p>
            <a:pPr eaLnBrk="1" hangingPunct="1"/>
            <a:r>
              <a:rPr lang="zh-TW" altLang="en-US" sz="2800" smtClean="0">
                <a:solidFill>
                  <a:srgbClr val="0000FF"/>
                </a:solidFill>
                <a:latin typeface="標楷體" pitchFamily="65" charset="-120"/>
                <a:ea typeface="標楷體" pitchFamily="65" charset="-120"/>
              </a:rPr>
              <a:t>核心職能業務主題</a:t>
            </a:r>
            <a:endParaRPr lang="en-US" altLang="zh-TW" sz="2800" smtClean="0">
              <a:solidFill>
                <a:srgbClr val="0000FF"/>
              </a:solidFill>
              <a:latin typeface="標楷體" pitchFamily="65" charset="-120"/>
              <a:ea typeface="標楷體" pitchFamily="65" charset="-120"/>
            </a:endParaRPr>
          </a:p>
          <a:p>
            <a:pPr lvl="1" eaLnBrk="1" hangingPunct="1"/>
            <a:r>
              <a:rPr lang="zh-TW" altLang="en-US" sz="2400" smtClean="0">
                <a:solidFill>
                  <a:srgbClr val="6600CC"/>
                </a:solidFill>
                <a:latin typeface="標楷體" pitchFamily="65" charset="-120"/>
                <a:ea typeface="標楷體" pitchFamily="65" charset="-120"/>
              </a:rPr>
              <a:t>臺北市中正區戶政事務所</a:t>
            </a:r>
            <a:endParaRPr lang="en-US" altLang="zh-TW" sz="2400" smtClean="0">
              <a:solidFill>
                <a:srgbClr val="6600CC"/>
              </a:solidFill>
              <a:latin typeface="標楷體" pitchFamily="65" charset="-120"/>
              <a:ea typeface="標楷體" pitchFamily="65" charset="-120"/>
            </a:endParaRPr>
          </a:p>
          <a:p>
            <a:pPr lvl="2" eaLnBrk="1" hangingPunct="1"/>
            <a:r>
              <a:rPr lang="zh-TW" altLang="en-US" sz="2000" smtClean="0">
                <a:latin typeface="標楷體" pitchFamily="65" charset="-120"/>
                <a:ea typeface="標楷體" pitchFamily="65" charset="-120"/>
              </a:rPr>
              <a:t>以</a:t>
            </a:r>
            <a:r>
              <a:rPr lang="zh-TW" altLang="en-US" sz="2000" u="sng" smtClean="0">
                <a:latin typeface="標楷體" pitchFamily="65" charset="-120"/>
                <a:ea typeface="標楷體" pitchFamily="65" charset="-120"/>
              </a:rPr>
              <a:t>戶籍資料</a:t>
            </a:r>
            <a:r>
              <a:rPr lang="zh-TW" altLang="en-US" sz="2000" smtClean="0">
                <a:latin typeface="標楷體" pitchFamily="65" charset="-120"/>
                <a:ea typeface="標楷體" pitchFamily="65" charset="-120"/>
              </a:rPr>
              <a:t>為主題</a:t>
            </a:r>
            <a:r>
              <a:rPr lang="zh-TW" altLang="zh-TW" sz="2000" smtClean="0">
                <a:latin typeface="標楷體" pitchFamily="65" charset="-120"/>
                <a:ea typeface="標楷體" pitchFamily="65" charset="-120"/>
              </a:rPr>
              <a:t>，結合人文、歷史辦理</a:t>
            </a:r>
            <a:r>
              <a:rPr lang="zh-TW" altLang="en-US" sz="2000" smtClean="0">
                <a:latin typeface="標楷體" pitchFamily="65" charset="-120"/>
                <a:ea typeface="標楷體" pitchFamily="65" charset="-120"/>
              </a:rPr>
              <a:t>「流金歲月」、「人生故事書─戶籍謄本」、「老城區的時光記憶」</a:t>
            </a:r>
            <a:endParaRPr lang="en-US" altLang="zh-TW" sz="2000" smtClean="0">
              <a:latin typeface="標楷體" pitchFamily="65" charset="-120"/>
              <a:ea typeface="標楷體" pitchFamily="65" charset="-120"/>
            </a:endParaRPr>
          </a:p>
          <a:p>
            <a:pPr lvl="1" eaLnBrk="1" hangingPunct="1"/>
            <a:r>
              <a:rPr lang="zh-TW" altLang="en-US" sz="2400" smtClean="0">
                <a:solidFill>
                  <a:srgbClr val="6600CC"/>
                </a:solidFill>
                <a:latin typeface="標楷體" pitchFamily="65" charset="-120"/>
                <a:ea typeface="標楷體" pitchFamily="65" charset="-120"/>
              </a:rPr>
              <a:t>臺北市信義區戶政事務所</a:t>
            </a:r>
            <a:endParaRPr lang="en-US" altLang="zh-TW" sz="2400" smtClean="0">
              <a:solidFill>
                <a:srgbClr val="6600CC"/>
              </a:solidFill>
              <a:latin typeface="標楷體" pitchFamily="65" charset="-120"/>
              <a:ea typeface="標楷體" pitchFamily="65" charset="-120"/>
            </a:endParaRPr>
          </a:p>
          <a:p>
            <a:pPr lvl="2" eaLnBrk="1" hangingPunct="1"/>
            <a:r>
              <a:rPr lang="zh-TW" altLang="en-US" sz="2000" u="sng" smtClean="0">
                <a:latin typeface="標楷體" pitchFamily="65" charset="-120"/>
                <a:ea typeface="標楷體" pitchFamily="65" charset="-120"/>
              </a:rPr>
              <a:t>結婚證書</a:t>
            </a:r>
            <a:r>
              <a:rPr lang="zh-TW" altLang="en-US" sz="2000" smtClean="0">
                <a:latin typeface="標楷體" pitchFamily="65" charset="-120"/>
                <a:ea typeface="標楷體" pitchFamily="65" charset="-120"/>
              </a:rPr>
              <a:t>配合公文檔案展，</a:t>
            </a:r>
            <a:r>
              <a:rPr lang="en-US" altLang="zh-TW" sz="2000" smtClean="0">
                <a:latin typeface="標楷體" pitchFamily="65" charset="-120"/>
                <a:ea typeface="標楷體" pitchFamily="65" charset="-120"/>
              </a:rPr>
              <a:t>5</a:t>
            </a:r>
            <a:r>
              <a:rPr lang="zh-TW" altLang="en-US" sz="2000" smtClean="0">
                <a:latin typeface="標楷體" pitchFamily="65" charset="-120"/>
                <a:ea typeface="標楷體" pitchFamily="65" charset="-120"/>
              </a:rPr>
              <a:t>大主題「妳是唯一」、「鍾愛一生」、「特別的愛給特別的你」、「異國戀曲」、「不可不知」 ，並出版「不住在信義區也要知道的信義區大小事」</a:t>
            </a:r>
            <a:endParaRPr lang="en-US" altLang="zh-TW" sz="2000" smtClean="0">
              <a:latin typeface="標楷體" pitchFamily="65" charset="-120"/>
              <a:ea typeface="標楷體" pitchFamily="65" charset="-120"/>
            </a:endParaRPr>
          </a:p>
          <a:p>
            <a:pPr lvl="1" eaLnBrk="1" hangingPunct="1"/>
            <a:r>
              <a:rPr lang="zh-TW" altLang="en-US" sz="2400" smtClean="0">
                <a:solidFill>
                  <a:srgbClr val="6600CC"/>
                </a:solidFill>
                <a:latin typeface="標楷體" pitchFamily="65" charset="-120"/>
                <a:ea typeface="標楷體" pitchFamily="65" charset="-120"/>
              </a:rPr>
              <a:t>臺北縣汐止市戶政事務所</a:t>
            </a:r>
            <a:endParaRPr lang="en-US" altLang="zh-TW" sz="2400" smtClean="0">
              <a:solidFill>
                <a:srgbClr val="6600CC"/>
              </a:solidFill>
              <a:latin typeface="標楷體" pitchFamily="65" charset="-120"/>
              <a:ea typeface="標楷體" pitchFamily="65" charset="-120"/>
            </a:endParaRPr>
          </a:p>
          <a:p>
            <a:pPr lvl="2" eaLnBrk="1" hangingPunct="1"/>
            <a:r>
              <a:rPr lang="zh-TW" altLang="en-US" sz="2000" smtClean="0">
                <a:latin typeface="標楷體" pitchFamily="65" charset="-120"/>
                <a:ea typeface="標楷體" pitchFamily="65" charset="-120"/>
              </a:rPr>
              <a:t>以</a:t>
            </a:r>
            <a:r>
              <a:rPr lang="zh-TW" altLang="en-US" sz="2000" u="sng" smtClean="0">
                <a:latin typeface="標楷體" pitchFamily="65" charset="-120"/>
                <a:ea typeface="標楷體" pitchFamily="65" charset="-120"/>
              </a:rPr>
              <a:t>戶政書證沿革</a:t>
            </a:r>
            <a:r>
              <a:rPr lang="zh-TW" altLang="en-US" sz="2000" smtClean="0">
                <a:latin typeface="標楷體" pitchFamily="65" charset="-120"/>
                <a:ea typeface="標楷體" pitchFamily="65" charset="-120"/>
              </a:rPr>
              <a:t>、</a:t>
            </a:r>
            <a:r>
              <a:rPr lang="en-US" altLang="zh-TW" sz="2000" u="sng" smtClean="0">
                <a:latin typeface="標楷體" pitchFamily="65" charset="-120"/>
                <a:ea typeface="標楷體" pitchFamily="65" charset="-120"/>
              </a:rPr>
              <a:t>e</a:t>
            </a:r>
            <a:r>
              <a:rPr lang="zh-TW" altLang="en-US" sz="2000" u="sng" smtClean="0">
                <a:latin typeface="標楷體" pitchFamily="65" charset="-120"/>
                <a:ea typeface="標楷體" pitchFamily="65" charset="-120"/>
              </a:rPr>
              <a:t>化作業</a:t>
            </a:r>
            <a:r>
              <a:rPr lang="zh-TW" altLang="en-US" sz="2000" smtClean="0">
                <a:latin typeface="標楷體" pitchFamily="65" charset="-120"/>
                <a:ea typeface="標楷體" pitchFamily="65" charset="-120"/>
              </a:rPr>
              <a:t>為主題─「戶今追昔」、「數位典藏」、「檔管采錄」，並出版「汐心守戶」</a:t>
            </a:r>
            <a:endParaRPr lang="en-US" altLang="zh-TW" sz="20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6375" y="549275"/>
            <a:ext cx="8229600" cy="11430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檔案加值應用主題</a:t>
            </a:r>
            <a:r>
              <a:rPr lang="zh-TW" altLang="en-US" sz="3600" dirty="0" smtClean="0">
                <a:latin typeface="標楷體" pitchFamily="65" charset="-120"/>
                <a:ea typeface="標楷體" pitchFamily="65" charset="-120"/>
              </a:rPr>
              <a:t>舉例</a:t>
            </a:r>
            <a:endParaRPr lang="zh-TW" altLang="en-US" sz="3600" dirty="0">
              <a:latin typeface="標楷體" pitchFamily="65" charset="-120"/>
              <a:ea typeface="標楷體" pitchFamily="65" charset="-120"/>
            </a:endParaRPr>
          </a:p>
        </p:txBody>
      </p:sp>
      <p:sp>
        <p:nvSpPr>
          <p:cNvPr id="64515" name="內容版面配置區 2"/>
          <p:cNvSpPr>
            <a:spLocks noGrp="1"/>
          </p:cNvSpPr>
          <p:nvPr>
            <p:ph sz="quarter" idx="1"/>
          </p:nvPr>
        </p:nvSpPr>
        <p:spPr>
          <a:xfrm>
            <a:off x="684213" y="1989138"/>
            <a:ext cx="8229600" cy="4389437"/>
          </a:xfrm>
        </p:spPr>
        <p:txBody>
          <a:bodyPr/>
          <a:lstStyle/>
          <a:p>
            <a:pPr eaLnBrk="1" hangingPunct="1"/>
            <a:r>
              <a:rPr lang="zh-TW" altLang="en-US" sz="2800" smtClean="0">
                <a:solidFill>
                  <a:srgbClr val="0000FF"/>
                </a:solidFill>
                <a:latin typeface="標楷體" pitchFamily="65" charset="-120"/>
                <a:ea typeface="標楷體" pitchFamily="65" charset="-120"/>
              </a:rPr>
              <a:t>歷史沿革主題</a:t>
            </a:r>
            <a:endParaRPr lang="en-US" altLang="zh-TW" sz="2800" smtClean="0">
              <a:solidFill>
                <a:srgbClr val="0000FF"/>
              </a:solidFill>
              <a:latin typeface="標楷體" pitchFamily="65" charset="-120"/>
              <a:ea typeface="標楷體" pitchFamily="65" charset="-120"/>
            </a:endParaRPr>
          </a:p>
          <a:p>
            <a:pPr lvl="1" eaLnBrk="1" hangingPunct="1"/>
            <a:r>
              <a:rPr lang="zh-TW" altLang="en-US" sz="2600" smtClean="0">
                <a:solidFill>
                  <a:srgbClr val="6600CC"/>
                </a:solidFill>
                <a:latin typeface="標楷體" pitchFamily="65" charset="-120"/>
                <a:ea typeface="標楷體" pitchFamily="65" charset="-120"/>
              </a:rPr>
              <a:t>高雄市立凱旋醫院</a:t>
            </a:r>
            <a:endParaRPr lang="en-US" altLang="zh-TW" sz="2600" smtClean="0">
              <a:solidFill>
                <a:srgbClr val="6600CC"/>
              </a:solidFill>
              <a:latin typeface="標楷體" pitchFamily="65" charset="-120"/>
              <a:ea typeface="標楷體" pitchFamily="65" charset="-120"/>
            </a:endParaRPr>
          </a:p>
          <a:p>
            <a:pPr lvl="2" eaLnBrk="1" hangingPunct="1"/>
            <a:r>
              <a:rPr lang="en-US" altLang="zh-TW" sz="2400" smtClean="0">
                <a:latin typeface="標楷體" pitchFamily="65" charset="-120"/>
                <a:ea typeface="標楷體" pitchFamily="65" charset="-120"/>
              </a:rPr>
              <a:t>50</a:t>
            </a:r>
            <a:r>
              <a:rPr lang="zh-TW" altLang="en-US" sz="2400" smtClean="0">
                <a:latin typeface="標楷體" pitchFamily="65" charset="-120"/>
                <a:ea typeface="標楷體" pitchFamily="65" charset="-120"/>
              </a:rPr>
              <a:t>周年院慶檔案文物展</a:t>
            </a:r>
          </a:p>
          <a:p>
            <a:pPr lvl="1" eaLnBrk="1" hangingPunct="1"/>
            <a:r>
              <a:rPr lang="zh-TW" altLang="en-US" sz="2600" smtClean="0">
                <a:solidFill>
                  <a:srgbClr val="6600CC"/>
                </a:solidFill>
                <a:latin typeface="標楷體" pitchFamily="65" charset="-120"/>
                <a:ea typeface="標楷體" pitchFamily="65" charset="-120"/>
              </a:rPr>
              <a:t>臺北市大安區公所</a:t>
            </a:r>
          </a:p>
          <a:p>
            <a:pPr lvl="2" eaLnBrk="1" hangingPunct="1"/>
            <a:r>
              <a:rPr lang="zh-TW" altLang="en-US" sz="2400" smtClean="0">
                <a:latin typeface="標楷體" pitchFamily="65" charset="-120"/>
                <a:ea typeface="標楷體" pitchFamily="65" charset="-120"/>
              </a:rPr>
              <a:t>編纂大安區區志</a:t>
            </a:r>
          </a:p>
          <a:p>
            <a:pPr eaLnBrk="1" hangingPunct="1"/>
            <a:endParaRPr lang="zh-TW" alt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260350"/>
            <a:ext cx="7467600" cy="11430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檔案加值應用主題</a:t>
            </a:r>
            <a:r>
              <a:rPr lang="zh-TW" altLang="en-US" sz="3600" dirty="0" smtClean="0">
                <a:latin typeface="標楷體" pitchFamily="65" charset="-120"/>
                <a:ea typeface="標楷體" pitchFamily="65" charset="-120"/>
              </a:rPr>
              <a:t>舉例</a:t>
            </a:r>
            <a:endParaRPr lang="zh-TW" altLang="en-US" sz="3600" dirty="0">
              <a:latin typeface="標楷體" pitchFamily="65" charset="-120"/>
              <a:ea typeface="標楷體" pitchFamily="65" charset="-120"/>
            </a:endParaRPr>
          </a:p>
        </p:txBody>
      </p:sp>
      <p:sp>
        <p:nvSpPr>
          <p:cNvPr id="65539" name="內容版面配置區 2"/>
          <p:cNvSpPr>
            <a:spLocks noGrp="1"/>
          </p:cNvSpPr>
          <p:nvPr>
            <p:ph sz="quarter" idx="1"/>
          </p:nvPr>
        </p:nvSpPr>
        <p:spPr>
          <a:xfrm>
            <a:off x="611188" y="2133600"/>
            <a:ext cx="4465637" cy="4389438"/>
          </a:xfrm>
        </p:spPr>
        <p:txBody>
          <a:bodyPr/>
          <a:lstStyle/>
          <a:p>
            <a:pPr eaLnBrk="1" hangingPunct="1"/>
            <a:r>
              <a:rPr lang="zh-TW" altLang="en-US" sz="2800" smtClean="0">
                <a:solidFill>
                  <a:srgbClr val="0000FF"/>
                </a:solidFill>
                <a:latin typeface="標楷體" pitchFamily="65" charset="-120"/>
                <a:ea typeface="標楷體" pitchFamily="65" charset="-120"/>
              </a:rPr>
              <a:t>機關特色主題</a:t>
            </a:r>
            <a:endParaRPr lang="en-US" altLang="zh-TW" sz="2800" smtClean="0">
              <a:solidFill>
                <a:srgbClr val="0000FF"/>
              </a:solidFill>
              <a:latin typeface="標楷體" pitchFamily="65" charset="-120"/>
              <a:ea typeface="標楷體" pitchFamily="65" charset="-120"/>
            </a:endParaRPr>
          </a:p>
          <a:p>
            <a:pPr lvl="1" eaLnBrk="1" hangingPunct="1"/>
            <a:r>
              <a:rPr lang="zh-TW" altLang="en-US" sz="2600" smtClean="0">
                <a:solidFill>
                  <a:srgbClr val="6600CC"/>
                </a:solidFill>
                <a:latin typeface="標楷體" pitchFamily="65" charset="-120"/>
                <a:ea typeface="標楷體" pitchFamily="65" charset="-120"/>
              </a:rPr>
              <a:t>高雄市新興區衛生所</a:t>
            </a:r>
            <a:endParaRPr lang="en-US" altLang="zh-TW" sz="2600" smtClean="0">
              <a:solidFill>
                <a:srgbClr val="6600CC"/>
              </a:solidFill>
              <a:latin typeface="標楷體" pitchFamily="65" charset="-120"/>
              <a:ea typeface="標楷體" pitchFamily="65" charset="-120"/>
            </a:endParaRPr>
          </a:p>
          <a:p>
            <a:pPr lvl="2" eaLnBrk="1" hangingPunct="1"/>
            <a:r>
              <a:rPr lang="zh-TW" altLang="en-US" sz="2400" smtClean="0">
                <a:latin typeface="標楷體" pitchFamily="65" charset="-120"/>
                <a:ea typeface="標楷體" pitchFamily="65" charset="-120"/>
              </a:rPr>
              <a:t>登革熱防治專題檔案展</a:t>
            </a:r>
            <a:endParaRPr lang="en-US" altLang="zh-TW" sz="2400" smtClean="0">
              <a:latin typeface="標楷體" pitchFamily="65" charset="-120"/>
              <a:ea typeface="標楷體" pitchFamily="65" charset="-120"/>
            </a:endParaRPr>
          </a:p>
          <a:p>
            <a:pPr lvl="1" eaLnBrk="1" hangingPunct="1"/>
            <a:r>
              <a:rPr lang="zh-TW" altLang="en-US" sz="2600" smtClean="0">
                <a:solidFill>
                  <a:srgbClr val="6600CC"/>
                </a:solidFill>
                <a:latin typeface="標楷體" pitchFamily="65" charset="-120"/>
                <a:ea typeface="標楷體" pitchFamily="65" charset="-120"/>
              </a:rPr>
              <a:t>財政部臺灣省中區國稅局南投縣分局</a:t>
            </a:r>
            <a:endParaRPr lang="en-US" altLang="zh-TW" sz="2600" smtClean="0">
              <a:solidFill>
                <a:srgbClr val="6600CC"/>
              </a:solidFill>
              <a:latin typeface="標楷體" pitchFamily="65" charset="-120"/>
              <a:ea typeface="標楷體" pitchFamily="65" charset="-120"/>
            </a:endParaRPr>
          </a:p>
          <a:p>
            <a:pPr lvl="2" eaLnBrk="1" hangingPunct="1"/>
            <a:r>
              <a:rPr lang="en-US" altLang="zh-TW" sz="2400" smtClean="0">
                <a:latin typeface="標楷體" pitchFamily="65" charset="-120"/>
                <a:ea typeface="標楷體" pitchFamily="65" charset="-120"/>
              </a:rPr>
              <a:t>921</a:t>
            </a:r>
            <a:r>
              <a:rPr lang="zh-TW" altLang="en-US" sz="2400" smtClean="0">
                <a:latin typeface="標楷體" pitchFamily="65" charset="-120"/>
                <a:ea typeface="標楷體" pitchFamily="65" charset="-120"/>
              </a:rPr>
              <a:t>集集大地震申請災害損失減免稅捐主題檔案展</a:t>
            </a:r>
            <a:endParaRPr lang="en-US" altLang="zh-TW" sz="2400" smtClean="0">
              <a:latin typeface="標楷體" pitchFamily="65" charset="-120"/>
              <a:ea typeface="標楷體" pitchFamily="65" charset="-120"/>
            </a:endParaRPr>
          </a:p>
          <a:p>
            <a:pPr eaLnBrk="1" hangingPunct="1"/>
            <a:endParaRPr lang="zh-TW" alt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35150" y="404813"/>
            <a:ext cx="8229600" cy="11430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稅務機關檔案展覽舉例</a:t>
            </a:r>
            <a:endParaRPr lang="zh-TW" altLang="en-US" sz="3600" dirty="0">
              <a:latin typeface="標楷體" pitchFamily="65" charset="-120"/>
              <a:ea typeface="標楷體" pitchFamily="65" charset="-120"/>
            </a:endParaRPr>
          </a:p>
        </p:txBody>
      </p:sp>
      <p:sp>
        <p:nvSpPr>
          <p:cNvPr id="66563" name="內容版面配置區 2"/>
          <p:cNvSpPr>
            <a:spLocks noGrp="1"/>
          </p:cNvSpPr>
          <p:nvPr>
            <p:ph sz="quarter" idx="1"/>
          </p:nvPr>
        </p:nvSpPr>
        <p:spPr>
          <a:xfrm>
            <a:off x="457200" y="1773238"/>
            <a:ext cx="8229600" cy="4824412"/>
          </a:xfrm>
        </p:spPr>
        <p:txBody>
          <a:bodyPr/>
          <a:lstStyle/>
          <a:p>
            <a:pPr eaLnBrk="1" hangingPunct="1"/>
            <a:r>
              <a:rPr lang="zh-TW" altLang="en-US" smtClean="0">
                <a:solidFill>
                  <a:srgbClr val="6600CC"/>
                </a:solidFill>
                <a:latin typeface="標楷體" pitchFamily="65" charset="-120"/>
                <a:ea typeface="標楷體" pitchFamily="65" charset="-120"/>
              </a:rPr>
              <a:t>財政部臺北市國稅局松山分局</a:t>
            </a:r>
            <a:endParaRPr lang="en-US" altLang="zh-TW" smtClean="0">
              <a:solidFill>
                <a:srgbClr val="6600CC"/>
              </a:solidFill>
              <a:latin typeface="標楷體" pitchFamily="65" charset="-120"/>
              <a:ea typeface="標楷體" pitchFamily="65" charset="-120"/>
            </a:endParaRPr>
          </a:p>
          <a:p>
            <a:pPr lvl="1" eaLnBrk="1" hangingPunct="1"/>
            <a:r>
              <a:rPr lang="zh-TW" altLang="en-US" sz="2200" smtClean="0">
                <a:latin typeface="標楷體" pitchFamily="65" charset="-120"/>
                <a:ea typeface="標楷體" pitchFamily="65" charset="-120"/>
              </a:rPr>
              <a:t>戀戀</a:t>
            </a:r>
            <a:r>
              <a:rPr lang="en-US" altLang="zh-TW" sz="2200" smtClean="0">
                <a:latin typeface="標楷體" pitchFamily="65" charset="-120"/>
                <a:ea typeface="標楷體" pitchFamily="65" charset="-120"/>
              </a:rPr>
              <a:t>50</a:t>
            </a:r>
            <a:r>
              <a:rPr lang="zh-TW" altLang="en-US" sz="2200" smtClean="0">
                <a:latin typeface="標楷體" pitchFamily="65" charset="-120"/>
                <a:ea typeface="標楷體" pitchFamily="65" charset="-120"/>
              </a:rPr>
              <a:t>年─營業稅歷史檔案展</a:t>
            </a:r>
            <a:endParaRPr lang="en-US" altLang="zh-TW" sz="2200" smtClean="0">
              <a:latin typeface="標楷體" pitchFamily="65" charset="-120"/>
              <a:ea typeface="標楷體" pitchFamily="65" charset="-120"/>
            </a:endParaRPr>
          </a:p>
          <a:p>
            <a:pPr eaLnBrk="1" hangingPunct="1"/>
            <a:r>
              <a:rPr lang="zh-TW" altLang="en-US" smtClean="0">
                <a:solidFill>
                  <a:srgbClr val="6600CC"/>
                </a:solidFill>
                <a:latin typeface="標楷體" pitchFamily="65" charset="-120"/>
                <a:ea typeface="標楷體" pitchFamily="65" charset="-120"/>
              </a:rPr>
              <a:t>財政部臺灣省北區國稅局桃園縣分局</a:t>
            </a:r>
            <a:endParaRPr lang="en-US" altLang="zh-TW" smtClean="0">
              <a:solidFill>
                <a:srgbClr val="6600CC"/>
              </a:solidFill>
              <a:latin typeface="標楷體" pitchFamily="65" charset="-120"/>
              <a:ea typeface="標楷體" pitchFamily="65" charset="-120"/>
            </a:endParaRPr>
          </a:p>
          <a:p>
            <a:pPr lvl="1" eaLnBrk="1" hangingPunct="1"/>
            <a:r>
              <a:rPr lang="zh-TW" altLang="en-US" sz="2200" smtClean="0">
                <a:latin typeface="標楷體" pitchFamily="65" charset="-120"/>
                <a:ea typeface="標楷體" pitchFamily="65" charset="-120"/>
              </a:rPr>
              <a:t>統一發票一甲子特展</a:t>
            </a:r>
            <a:endParaRPr lang="en-US" altLang="zh-TW" sz="2200" smtClean="0">
              <a:latin typeface="標楷體" pitchFamily="65" charset="-120"/>
              <a:ea typeface="標楷體" pitchFamily="65" charset="-120"/>
            </a:endParaRPr>
          </a:p>
          <a:p>
            <a:pPr eaLnBrk="1" hangingPunct="1"/>
            <a:r>
              <a:rPr lang="zh-TW" altLang="en-US" smtClean="0">
                <a:solidFill>
                  <a:srgbClr val="6600CC"/>
                </a:solidFill>
                <a:latin typeface="標楷體" pitchFamily="65" charset="-120"/>
                <a:ea typeface="標楷體" pitchFamily="65" charset="-120"/>
              </a:rPr>
              <a:t>財政部臺灣省北區國稅局嘉義縣分局</a:t>
            </a:r>
            <a:endParaRPr lang="en-US" altLang="zh-TW" smtClean="0">
              <a:solidFill>
                <a:srgbClr val="6600CC"/>
              </a:solidFill>
              <a:latin typeface="標楷體" pitchFamily="65" charset="-120"/>
              <a:ea typeface="標楷體" pitchFamily="65" charset="-120"/>
            </a:endParaRPr>
          </a:p>
          <a:p>
            <a:pPr lvl="1" eaLnBrk="1" hangingPunct="1"/>
            <a:r>
              <a:rPr lang="zh-TW" altLang="en-US" sz="2200" smtClean="0">
                <a:latin typeface="標楷體" pitchFamily="65" charset="-120"/>
                <a:ea typeface="標楷體" pitchFamily="65" charset="-120"/>
              </a:rPr>
              <a:t>稅月尋跡─營業稅檔案展</a:t>
            </a:r>
            <a:endParaRPr lang="en-US" altLang="zh-TW" sz="2200" smtClean="0">
              <a:latin typeface="標楷體" pitchFamily="65" charset="-120"/>
              <a:ea typeface="標楷體" pitchFamily="65" charset="-120"/>
            </a:endParaRPr>
          </a:p>
          <a:p>
            <a:pPr eaLnBrk="1" hangingPunct="1"/>
            <a:r>
              <a:rPr lang="zh-TW" altLang="en-US" smtClean="0">
                <a:solidFill>
                  <a:srgbClr val="6600CC"/>
                </a:solidFill>
                <a:latin typeface="標楷體" pitchFamily="65" charset="-120"/>
                <a:ea typeface="標楷體" pitchFamily="65" charset="-120"/>
              </a:rPr>
              <a:t>財政部臺灣省中區國稅局臺中市分局</a:t>
            </a:r>
            <a:endParaRPr lang="en-US" altLang="zh-TW" smtClean="0">
              <a:solidFill>
                <a:srgbClr val="6600CC"/>
              </a:solidFill>
              <a:latin typeface="標楷體" pitchFamily="65" charset="-120"/>
              <a:ea typeface="標楷體" pitchFamily="65" charset="-120"/>
            </a:endParaRPr>
          </a:p>
          <a:p>
            <a:pPr lvl="1" eaLnBrk="1" hangingPunct="1"/>
            <a:r>
              <a:rPr lang="zh-TW" altLang="en-US" sz="2200" smtClean="0">
                <a:latin typeface="標楷體" pitchFamily="65" charset="-120"/>
                <a:ea typeface="標楷體" pitchFamily="65" charset="-120"/>
              </a:rPr>
              <a:t>稅務遺跡─遺產稅</a:t>
            </a:r>
            <a:r>
              <a:rPr lang="en-US" altLang="zh-TW" sz="2200" smtClean="0">
                <a:latin typeface="標楷體" pitchFamily="65" charset="-120"/>
                <a:ea typeface="標楷體" pitchFamily="65" charset="-120"/>
              </a:rPr>
              <a:t>60</a:t>
            </a:r>
            <a:r>
              <a:rPr lang="zh-TW" altLang="en-US" sz="2200" smtClean="0">
                <a:latin typeface="標楷體" pitchFamily="65" charset="-120"/>
                <a:ea typeface="標楷體" pitchFamily="65" charset="-120"/>
              </a:rPr>
              <a:t>年檔案回顧展</a:t>
            </a:r>
            <a:endParaRPr lang="zh-TW" altLang="en-US" sz="2200" smtClean="0">
              <a:solidFill>
                <a:srgbClr val="6600CC"/>
              </a:solidFill>
              <a:latin typeface="標楷體" pitchFamily="65" charset="-120"/>
              <a:ea typeface="標楷體" pitchFamily="65" charset="-120"/>
            </a:endParaRPr>
          </a:p>
          <a:p>
            <a:pPr eaLnBrk="1" hangingPunct="1"/>
            <a:r>
              <a:rPr lang="zh-TW" altLang="en-US" sz="2500" smtClean="0">
                <a:solidFill>
                  <a:srgbClr val="6600CC"/>
                </a:solidFill>
                <a:latin typeface="標楷體" pitchFamily="65" charset="-120"/>
                <a:ea typeface="標楷體" pitchFamily="65" charset="-120"/>
              </a:rPr>
              <a:t>財政部臺灣省中區國稅局南投縣分局</a:t>
            </a:r>
            <a:endParaRPr lang="en-US" altLang="zh-TW" sz="2500" smtClean="0">
              <a:solidFill>
                <a:srgbClr val="6600CC"/>
              </a:solidFill>
              <a:latin typeface="標楷體" pitchFamily="65" charset="-120"/>
              <a:ea typeface="標楷體" pitchFamily="65" charset="-120"/>
            </a:endParaRPr>
          </a:p>
          <a:p>
            <a:pPr lvl="1" eaLnBrk="1" hangingPunct="1"/>
            <a:r>
              <a:rPr lang="en-US" altLang="zh-TW" sz="2200" smtClean="0">
                <a:latin typeface="標楷體" pitchFamily="65" charset="-120"/>
                <a:ea typeface="標楷體" pitchFamily="65" charset="-120"/>
              </a:rPr>
              <a:t>921</a:t>
            </a:r>
            <a:r>
              <a:rPr lang="zh-TW" altLang="en-US" sz="2200" smtClean="0">
                <a:latin typeface="標楷體" pitchFamily="65" charset="-120"/>
                <a:ea typeface="標楷體" pitchFamily="65" charset="-120"/>
              </a:rPr>
              <a:t>集集大地震申請災害損失減免稅捐主題檔案展</a:t>
            </a:r>
            <a:endParaRPr lang="en-US" altLang="zh-TW" sz="2200" smtClean="0">
              <a:latin typeface="標楷體" pitchFamily="65" charset="-120"/>
              <a:ea typeface="標楷體" pitchFamily="65" charset="-120"/>
            </a:endParaRPr>
          </a:p>
          <a:p>
            <a:pPr eaLnBrk="1" hangingPunct="1"/>
            <a:endParaRPr lang="zh-TW" alt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2" cstate="print"/>
          <a:srcRect/>
          <a:stretch>
            <a:fillRect/>
          </a:stretch>
        </p:blipFill>
        <p:spPr bwMode="auto">
          <a:xfrm>
            <a:off x="0" y="3716338"/>
            <a:ext cx="3686175" cy="5300662"/>
          </a:xfrm>
          <a:prstGeom prst="rect">
            <a:avLst/>
          </a:prstGeom>
          <a:noFill/>
          <a:ln w="9525">
            <a:noFill/>
            <a:miter lim="800000"/>
            <a:headEnd/>
            <a:tailEnd/>
          </a:ln>
        </p:spPr>
      </p:pic>
      <p:sp>
        <p:nvSpPr>
          <p:cNvPr id="48131" name="Rectangle 2"/>
          <p:cNvSpPr>
            <a:spLocks noGrp="1"/>
          </p:cNvSpPr>
          <p:nvPr>
            <p:ph type="title"/>
          </p:nvPr>
        </p:nvSpPr>
        <p:spPr>
          <a:xfrm>
            <a:off x="1258888" y="260350"/>
            <a:ext cx="8229600" cy="1143000"/>
          </a:xfrm>
        </p:spPr>
        <p:txBody>
          <a:bodyPr/>
          <a:lstStyle/>
          <a:p>
            <a:pPr eaLnBrk="1" fontAlgn="auto" hangingPunct="1">
              <a:spcAft>
                <a:spcPts val="0"/>
              </a:spcAft>
              <a:defRPr/>
            </a:pPr>
            <a:r>
              <a:rPr lang="zh-TW" altLang="en-US" sz="3600" dirty="0" smtClean="0">
                <a:latin typeface="標楷體" pitchFamily="65" charset="-120"/>
                <a:ea typeface="標楷體" pitchFamily="65" charset="-120"/>
              </a:rPr>
              <a:t>檔案加值應用效益</a:t>
            </a:r>
          </a:p>
        </p:txBody>
      </p:sp>
      <p:sp>
        <p:nvSpPr>
          <p:cNvPr id="73732" name="Rectangle 3"/>
          <p:cNvSpPr>
            <a:spLocks noGrp="1"/>
          </p:cNvSpPr>
          <p:nvPr>
            <p:ph sz="quarter" idx="1"/>
          </p:nvPr>
        </p:nvSpPr>
        <p:spPr>
          <a:xfrm>
            <a:off x="611188" y="1628775"/>
            <a:ext cx="8229600" cy="4389438"/>
          </a:xfrm>
        </p:spPr>
        <p:txBody>
          <a:bodyPr/>
          <a:lstStyle/>
          <a:p>
            <a:pPr eaLnBrk="1" hangingPunct="1"/>
            <a:r>
              <a:rPr lang="zh-TW" altLang="en-US" sz="2600" smtClean="0">
                <a:latin typeface="標楷體" pitchFamily="65" charset="-120"/>
                <a:ea typeface="標楷體" pitchFamily="65" charset="-120"/>
              </a:rPr>
              <a:t>績效顯著，易喚起機關首長重視及資源、人力投入</a:t>
            </a:r>
          </a:p>
          <a:p>
            <a:pPr eaLnBrk="1" hangingPunct="1"/>
            <a:r>
              <a:rPr lang="zh-TW" altLang="en-US" sz="2600" smtClean="0">
                <a:latin typeface="標楷體" pitchFamily="65" charset="-120"/>
                <a:ea typeface="標楷體" pitchFamily="65" charset="-120"/>
              </a:rPr>
              <a:t>建立檔案單位及人員之專業地位</a:t>
            </a:r>
          </a:p>
          <a:p>
            <a:pPr eaLnBrk="1" hangingPunct="1"/>
            <a:r>
              <a:rPr lang="zh-TW" altLang="en-US" sz="2600" smtClean="0">
                <a:latin typeface="標楷體" pitchFamily="65" charset="-120"/>
                <a:ea typeface="標楷體" pitchFamily="65" charset="-120"/>
              </a:rPr>
              <a:t>媒體報導，行銷機關正面作為與形象</a:t>
            </a:r>
          </a:p>
          <a:p>
            <a:pPr eaLnBrk="1" hangingPunct="1"/>
            <a:r>
              <a:rPr lang="zh-TW" altLang="en-US" sz="2600" smtClean="0">
                <a:latin typeface="標楷體" pitchFamily="65" charset="-120"/>
                <a:ea typeface="標楷體" pitchFamily="65" charset="-120"/>
              </a:rPr>
              <a:t>活化檔案知識，召喚全民共同記憶</a:t>
            </a:r>
          </a:p>
          <a:p>
            <a:pPr eaLnBrk="1" hangingPunct="1"/>
            <a:endParaRPr lang="zh-TW" altLang="en-US" smtClean="0"/>
          </a:p>
        </p:txBody>
      </p:sp>
      <p:pic>
        <p:nvPicPr>
          <p:cNvPr id="73733" name="Picture 6"/>
          <p:cNvPicPr>
            <a:picLocks noChangeAspect="1" noChangeArrowheads="1"/>
          </p:cNvPicPr>
          <p:nvPr/>
        </p:nvPicPr>
        <p:blipFill>
          <a:blip r:embed="rId3" cstate="print"/>
          <a:srcRect/>
          <a:stretch>
            <a:fillRect/>
          </a:stretch>
        </p:blipFill>
        <p:spPr bwMode="auto">
          <a:xfrm>
            <a:off x="2484438" y="3789363"/>
            <a:ext cx="4008437" cy="5761037"/>
          </a:xfrm>
          <a:prstGeom prst="rect">
            <a:avLst/>
          </a:prstGeom>
          <a:noFill/>
          <a:ln w="9525">
            <a:noFill/>
            <a:miter lim="800000"/>
            <a:headEnd/>
            <a:tailEnd/>
          </a:ln>
        </p:spPr>
      </p:pic>
      <p:pic>
        <p:nvPicPr>
          <p:cNvPr id="73734" name="Picture 4" descr="r001-096"/>
          <p:cNvPicPr>
            <a:picLocks noChangeAspect="1" noChangeArrowheads="1"/>
          </p:cNvPicPr>
          <p:nvPr/>
        </p:nvPicPr>
        <p:blipFill>
          <a:blip r:embed="rId4" cstate="print"/>
          <a:srcRect/>
          <a:stretch>
            <a:fillRect/>
          </a:stretch>
        </p:blipFill>
        <p:spPr bwMode="auto">
          <a:xfrm>
            <a:off x="5364163" y="3933825"/>
            <a:ext cx="3779837" cy="2560638"/>
          </a:xfrm>
          <a:prstGeom prst="rect">
            <a:avLst/>
          </a:prstGeom>
          <a:noFill/>
          <a:ln w="9525">
            <a:noFill/>
            <a:miter lim="800000"/>
            <a:headEnd/>
            <a:tailEnd/>
          </a:ln>
        </p:spPr>
      </p:pic>
      <p:pic>
        <p:nvPicPr>
          <p:cNvPr id="73735" name="Picture 7" descr="clip_image003"/>
          <p:cNvPicPr>
            <a:picLocks noChangeAspect="1" noChangeArrowheads="1"/>
          </p:cNvPicPr>
          <p:nvPr/>
        </p:nvPicPr>
        <p:blipFill>
          <a:blip r:embed="rId5" cstate="print"/>
          <a:srcRect/>
          <a:stretch>
            <a:fillRect/>
          </a:stretch>
        </p:blipFill>
        <p:spPr bwMode="auto">
          <a:xfrm>
            <a:off x="0" y="4797425"/>
            <a:ext cx="3511550" cy="263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6400" y="0"/>
            <a:ext cx="7467600" cy="1143000"/>
          </a:xfrm>
        </p:spPr>
        <p:txBody>
          <a:bodyPr>
            <a:normAutofit/>
          </a:bodyPr>
          <a:lstStyle/>
          <a:p>
            <a:r>
              <a:rPr lang="zh-TW" altLang="en-US" sz="3600" dirty="0" smtClean="0">
                <a:latin typeface="標楷體" pitchFamily="65" charset="-120"/>
                <a:ea typeface="標楷體" pitchFamily="65" charset="-120"/>
              </a:rPr>
              <a:t>結語</a:t>
            </a:r>
            <a:endParaRPr lang="zh-TW" altLang="en-US" sz="3600" dirty="0">
              <a:latin typeface="標楷體" pitchFamily="65" charset="-120"/>
              <a:ea typeface="標楷體" pitchFamily="65" charset="-120"/>
            </a:endParaRPr>
          </a:p>
        </p:txBody>
      </p:sp>
      <p:sp>
        <p:nvSpPr>
          <p:cNvPr id="4" name="Rectangle 3"/>
          <p:cNvSpPr>
            <a:spLocks noGrp="1"/>
          </p:cNvSpPr>
          <p:nvPr>
            <p:ph sz="quarter" idx="1"/>
          </p:nvPr>
        </p:nvSpPr>
        <p:spPr>
          <a:xfrm>
            <a:off x="755576" y="1268760"/>
            <a:ext cx="7848872" cy="5233792"/>
          </a:xfrm>
        </p:spPr>
        <p:txBody>
          <a:bodyPr/>
          <a:lstStyle/>
          <a:p>
            <a:r>
              <a:rPr lang="zh-TW" altLang="en-US" dirty="0" smtClean="0">
                <a:ea typeface="標楷體" pitchFamily="65" charset="-120"/>
              </a:rPr>
              <a:t>做好基本功，績效在</a:t>
            </a:r>
            <a:r>
              <a:rPr lang="zh-TW" altLang="en-US" dirty="0" smtClean="0">
                <a:ea typeface="標楷體" pitchFamily="65" charset="-120"/>
              </a:rPr>
              <a:t>其中</a:t>
            </a:r>
            <a:endParaRPr lang="en-US" altLang="zh-TW" dirty="0" smtClean="0">
              <a:ea typeface="標楷體" pitchFamily="65" charset="-120"/>
            </a:endParaRPr>
          </a:p>
          <a:p>
            <a:r>
              <a:rPr lang="zh-TW" altLang="en-US" dirty="0" smtClean="0">
                <a:ea typeface="標楷體" pitchFamily="65" charset="-120"/>
              </a:rPr>
              <a:t>請將研習結果運用於日常工作，落實研習成效</a:t>
            </a:r>
            <a:endParaRPr lang="en-US" altLang="zh-TW" dirty="0" smtClean="0">
              <a:ea typeface="標楷體" pitchFamily="65" charset="-120"/>
            </a:endParaRPr>
          </a:p>
          <a:p>
            <a:endParaRPr lang="en-US" altLang="zh-TW" dirty="0" smtClean="0">
              <a:ea typeface="標楷體" pitchFamily="65" charset="-120"/>
            </a:endParaRPr>
          </a:p>
          <a:p>
            <a:pPr>
              <a:buNone/>
            </a:pPr>
            <a:r>
              <a:rPr lang="zh-TW" altLang="en-US" dirty="0" smtClean="0">
                <a:solidFill>
                  <a:srgbClr val="FF0000"/>
                </a:solidFill>
                <a:ea typeface="標楷體" pitchFamily="65" charset="-120"/>
              </a:rPr>
              <a:t>      第</a:t>
            </a:r>
            <a:r>
              <a:rPr lang="en-US" altLang="zh-TW" dirty="0" smtClean="0">
                <a:solidFill>
                  <a:srgbClr val="FF0000"/>
                </a:solidFill>
                <a:ea typeface="標楷體" pitchFamily="65" charset="-120"/>
              </a:rPr>
              <a:t>13</a:t>
            </a:r>
            <a:r>
              <a:rPr lang="zh-TW" altLang="en-US" dirty="0" smtClean="0">
                <a:solidFill>
                  <a:srgbClr val="FF0000"/>
                </a:solidFill>
                <a:ea typeface="標楷體" pitchFamily="65" charset="-120"/>
              </a:rPr>
              <a:t>屆</a:t>
            </a:r>
            <a:r>
              <a:rPr lang="zh-TW" altLang="en-US" dirty="0" smtClean="0">
                <a:solidFill>
                  <a:srgbClr val="FF0000"/>
                </a:solidFill>
                <a:latin typeface="標楷體" pitchFamily="65" charset="-120"/>
                <a:ea typeface="標楷體" pitchFamily="65" charset="-120"/>
              </a:rPr>
              <a:t>金檔獎評審重點局部修正，請詳閱評獎規定</a:t>
            </a:r>
            <a:endParaRPr lang="en-US" altLang="zh-TW" dirty="0" smtClean="0">
              <a:solidFill>
                <a:srgbClr val="FF0000"/>
              </a:solidFill>
              <a:latin typeface="標楷體" pitchFamily="65" charset="-120"/>
              <a:ea typeface="標楷體" pitchFamily="65" charset="-120"/>
            </a:endParaRPr>
          </a:p>
          <a:p>
            <a:pPr>
              <a:buNone/>
            </a:pPr>
            <a:r>
              <a:rPr lang="en-US" altLang="zh-TW" dirty="0" smtClean="0">
                <a:solidFill>
                  <a:srgbClr val="FF0000"/>
                </a:solidFill>
                <a:latin typeface="標楷體" pitchFamily="65" charset="-120"/>
                <a:ea typeface="標楷體" pitchFamily="65" charset="-120"/>
              </a:rPr>
              <a:t>      </a:t>
            </a:r>
            <a:endParaRPr lang="zh-TW" altLang="en-US" dirty="0" smtClean="0">
              <a:solidFill>
                <a:srgbClr val="FF0000"/>
              </a:solidFill>
              <a:latin typeface="標楷體" pitchFamily="65" charset="-120"/>
              <a:ea typeface="標楷體" pitchFamily="65" charset="-120"/>
            </a:endParaRPr>
          </a:p>
          <a:p>
            <a:endParaRPr lang="zh-TW" altLang="en-US" dirty="0" smtClean="0">
              <a:ea typeface="標楷體" pitchFamily="65" charset="-120"/>
            </a:endParaRPr>
          </a:p>
        </p:txBody>
      </p:sp>
      <p:sp>
        <p:nvSpPr>
          <p:cNvPr id="5" name="Rectangle 4"/>
          <p:cNvSpPr>
            <a:spLocks noChangeArrowheads="1"/>
          </p:cNvSpPr>
          <p:nvPr/>
        </p:nvSpPr>
        <p:spPr bwMode="auto">
          <a:xfrm>
            <a:off x="1619672" y="4077072"/>
            <a:ext cx="1687513" cy="522287"/>
          </a:xfrm>
          <a:prstGeom prst="rect">
            <a:avLst/>
          </a:prstGeom>
          <a:noFill/>
          <a:ln w="9525">
            <a:noFill/>
            <a:miter lim="800000"/>
            <a:headEnd/>
            <a:tailEnd/>
          </a:ln>
          <a:effectLst/>
        </p:spPr>
        <p:txBody>
          <a:bodyPr anchor="ctr">
            <a:spAutoFit/>
          </a:bodyPr>
          <a:lstStyle/>
          <a:p>
            <a:pPr eaLnBrk="0" hangingPunct="0">
              <a:defRPr/>
            </a:pPr>
            <a:r>
              <a:rPr lang="zh-TW" altLang="en-US" sz="2800" dirty="0">
                <a:solidFill>
                  <a:schemeClr val="accent2">
                    <a:lumMod val="75000"/>
                  </a:schemeClr>
                </a:solidFill>
                <a:ea typeface="標楷體" pitchFamily="65" charset="-120"/>
              </a:rPr>
              <a:t>專業深化</a:t>
            </a:r>
            <a:r>
              <a:rPr lang="zh-TW" altLang="en-US" dirty="0">
                <a:solidFill>
                  <a:schemeClr val="accent2">
                    <a:lumMod val="75000"/>
                  </a:schemeClr>
                </a:solidFill>
                <a:ea typeface="新細明體" charset="-120"/>
              </a:rPr>
              <a:t> </a:t>
            </a:r>
          </a:p>
        </p:txBody>
      </p:sp>
      <p:sp>
        <p:nvSpPr>
          <p:cNvPr id="6" name="Rectangle 5"/>
          <p:cNvSpPr>
            <a:spLocks noChangeArrowheads="1"/>
          </p:cNvSpPr>
          <p:nvPr/>
        </p:nvSpPr>
        <p:spPr bwMode="auto">
          <a:xfrm>
            <a:off x="2411760" y="4797152"/>
            <a:ext cx="1784350" cy="519113"/>
          </a:xfrm>
          <a:prstGeom prst="rect">
            <a:avLst/>
          </a:prstGeom>
          <a:noFill/>
          <a:ln w="9525">
            <a:noFill/>
            <a:miter lim="800000"/>
            <a:headEnd/>
            <a:tailEnd/>
          </a:ln>
          <a:effectLst/>
        </p:spPr>
        <p:txBody>
          <a:bodyPr wrap="none" anchor="ctr">
            <a:spAutoFit/>
          </a:bodyPr>
          <a:lstStyle/>
          <a:p>
            <a:pPr eaLnBrk="0" hangingPunct="0">
              <a:defRPr/>
            </a:pPr>
            <a:r>
              <a:rPr lang="zh-TW" altLang="en-US" sz="2800" dirty="0">
                <a:solidFill>
                  <a:schemeClr val="accent2">
                    <a:lumMod val="75000"/>
                  </a:schemeClr>
                </a:solidFill>
                <a:latin typeface="標楷體" pitchFamily="65" charset="-120"/>
                <a:ea typeface="標楷體" pitchFamily="65" charset="-120"/>
              </a:rPr>
              <a:t>服務優質 </a:t>
            </a:r>
          </a:p>
        </p:txBody>
      </p:sp>
      <p:sp>
        <p:nvSpPr>
          <p:cNvPr id="7" name="Rectangle 6"/>
          <p:cNvSpPr>
            <a:spLocks noChangeArrowheads="1"/>
          </p:cNvSpPr>
          <p:nvPr/>
        </p:nvSpPr>
        <p:spPr bwMode="auto">
          <a:xfrm>
            <a:off x="3059832" y="5517232"/>
            <a:ext cx="1687512" cy="519112"/>
          </a:xfrm>
          <a:prstGeom prst="rect">
            <a:avLst/>
          </a:prstGeom>
          <a:noFill/>
          <a:ln w="9525">
            <a:noFill/>
            <a:miter lim="800000"/>
            <a:headEnd/>
            <a:tailEnd/>
          </a:ln>
          <a:effectLst/>
        </p:spPr>
        <p:txBody>
          <a:bodyPr wrap="none" anchor="ctr">
            <a:spAutoFit/>
          </a:bodyPr>
          <a:lstStyle/>
          <a:p>
            <a:pPr eaLnBrk="0" hangingPunct="0">
              <a:defRPr/>
            </a:pPr>
            <a:r>
              <a:rPr lang="zh-TW" altLang="en-US" sz="2800" dirty="0">
                <a:solidFill>
                  <a:schemeClr val="accent2">
                    <a:lumMod val="75000"/>
                  </a:schemeClr>
                </a:solidFill>
                <a:ea typeface="標楷體" pitchFamily="65" charset="-120"/>
              </a:rPr>
              <a:t>效率提升</a:t>
            </a:r>
            <a:r>
              <a:rPr lang="zh-TW" altLang="en-US" dirty="0">
                <a:solidFill>
                  <a:schemeClr val="accent2">
                    <a:lumMod val="75000"/>
                  </a:schemeClr>
                </a:solidFill>
                <a:ea typeface="新細明體" charset="-120"/>
              </a:rPr>
              <a:t> </a:t>
            </a:r>
          </a:p>
        </p:txBody>
      </p:sp>
      <p:pic>
        <p:nvPicPr>
          <p:cNvPr id="58370" name="Picture 2" descr="https://sp1.yimg.com/ib/th?id=HN.608053707320133377&amp;pid=15.1&amp;P=0"/>
          <p:cNvPicPr>
            <a:picLocks noChangeAspect="1" noChangeArrowheads="1"/>
          </p:cNvPicPr>
          <p:nvPr/>
        </p:nvPicPr>
        <p:blipFill>
          <a:blip r:embed="rId2" cstate="print"/>
          <a:srcRect/>
          <a:stretch>
            <a:fillRect/>
          </a:stretch>
        </p:blipFill>
        <p:spPr bwMode="auto">
          <a:xfrm>
            <a:off x="827584" y="2564904"/>
            <a:ext cx="513855" cy="519046"/>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851920" y="5085184"/>
            <a:ext cx="5113338" cy="12003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法務部秘書處  黃淑芬</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電話：（</a:t>
            </a:r>
            <a:r>
              <a:rPr kumimoji="1" lang="en-US" altLang="zh-TW" sz="24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02</a:t>
            </a:r>
            <a:r>
              <a:rPr kumimoji="1" lang="zh-TW" sz="24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a:t>
            </a:r>
            <a:r>
              <a:rPr kumimoji="1" lang="en-US" altLang="zh-TW" sz="24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21910189</a:t>
            </a:r>
            <a:r>
              <a:rPr kumimoji="1" lang="zh-TW" sz="24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分機</a:t>
            </a:r>
            <a:r>
              <a:rPr kumimoji="1" lang="en-US" altLang="zh-TW" sz="24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2603</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電子信箱：</a:t>
            </a:r>
            <a:r>
              <a:rPr kumimoji="1" lang="en-US" altLang="zh-TW" sz="2400" b="0" i="0" u="none" strike="noStrike" cap="none" normalizeH="0" baseline="0" dirty="0" smtClean="0">
                <a:ln>
                  <a:noFill/>
                </a:ln>
                <a:solidFill>
                  <a:srgbClr val="7030A0"/>
                </a:solidFill>
                <a:effectLst/>
                <a:latin typeface="標楷體" pitchFamily="65" charset="-120"/>
                <a:ea typeface="標楷體" pitchFamily="65" charset="-120"/>
                <a:cs typeface="新細明體" pitchFamily="18" charset="-120"/>
              </a:rPr>
              <a:t>hsf@mail.moj.gov.tw</a:t>
            </a:r>
            <a:endParaRPr kumimoji="1" lang="zh-TW" altLang="zh-TW" sz="1800" b="0" i="0" u="none" strike="noStrike" cap="none" normalizeH="0" baseline="0" dirty="0" smtClean="0">
              <a:ln>
                <a:noFill/>
              </a:ln>
              <a:solidFill>
                <a:srgbClr val="7030A0"/>
              </a:solidFill>
              <a:effectLst/>
              <a:latin typeface="Arial" pitchFamily="34" charset="0"/>
              <a:ea typeface="新細明體" pitchFamily="18" charset="-120"/>
              <a:cs typeface="新細明體" pitchFamily="18" charset="-120"/>
            </a:endParaRPr>
          </a:p>
        </p:txBody>
      </p:sp>
      <p:sp>
        <p:nvSpPr>
          <p:cNvPr id="6" name="矩形 5"/>
          <p:cNvSpPr/>
          <p:nvPr/>
        </p:nvSpPr>
        <p:spPr>
          <a:xfrm>
            <a:off x="467544" y="2564904"/>
            <a:ext cx="7056784" cy="1754326"/>
          </a:xfrm>
          <a:prstGeom prst="rect">
            <a:avLst/>
          </a:prstGeom>
          <a:noFill/>
          <a:scene3d>
            <a:camera prst="perspectiveBelow"/>
            <a:lightRig rig="threePt" dir="t"/>
          </a:scene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zh-TW" sz="5400" b="1" i="1" cap="none" spc="0" dirty="0" smtClean="0">
                <a:ln w="11430"/>
                <a:solidFill>
                  <a:srgbClr val="7030A0"/>
                </a:solidFill>
                <a:effectLst>
                  <a:outerShdw blurRad="50800" dist="39000" dir="5460000" algn="tl">
                    <a:srgbClr val="000000">
                      <a:alpha val="38000"/>
                    </a:srgbClr>
                  </a:outerShdw>
                </a:effectLst>
                <a:latin typeface="標楷體" pitchFamily="65" charset="-120"/>
                <a:ea typeface="標楷體" pitchFamily="65" charset="-120"/>
              </a:rPr>
              <a:t>報告完畢</a:t>
            </a:r>
            <a:br>
              <a:rPr lang="zh-TW" altLang="zh-TW" sz="5400" b="1" i="1" cap="none" spc="0" dirty="0" smtClean="0">
                <a:ln w="11430"/>
                <a:solidFill>
                  <a:srgbClr val="7030A0"/>
                </a:solidFill>
                <a:effectLst>
                  <a:outerShdw blurRad="50800" dist="39000" dir="5460000" algn="tl">
                    <a:srgbClr val="000000">
                      <a:alpha val="38000"/>
                    </a:srgbClr>
                  </a:outerShdw>
                </a:effectLst>
                <a:latin typeface="標楷體" pitchFamily="65" charset="-120"/>
                <a:ea typeface="標楷體" pitchFamily="65" charset="-120"/>
              </a:rPr>
            </a:br>
            <a:r>
              <a:rPr lang="zh-TW" altLang="zh-TW" sz="5400" b="1" i="1" cap="none" spc="0" dirty="0" smtClean="0">
                <a:ln w="11430"/>
                <a:solidFill>
                  <a:srgbClr val="7030A0"/>
                </a:solidFill>
                <a:effectLst>
                  <a:outerShdw blurRad="50800" dist="39000" dir="5460000" algn="tl">
                    <a:srgbClr val="000000">
                      <a:alpha val="38000"/>
                    </a:srgbClr>
                  </a:outerShdw>
                </a:effectLst>
                <a:latin typeface="標楷體" pitchFamily="65" charset="-120"/>
                <a:ea typeface="標楷體" pitchFamily="65" charset="-120"/>
              </a:rPr>
              <a:t>         </a:t>
            </a:r>
            <a:r>
              <a:rPr lang="en-US" altLang="zh-TW" sz="5400" b="1" i="1" cap="none" spc="0" dirty="0" smtClean="0">
                <a:ln w="11430"/>
                <a:solidFill>
                  <a:srgbClr val="7030A0"/>
                </a:solidFill>
                <a:effectLst>
                  <a:outerShdw blurRad="50800" dist="39000" dir="5460000" algn="tl">
                    <a:srgbClr val="000000">
                      <a:alpha val="38000"/>
                    </a:srgbClr>
                  </a:outerShdw>
                </a:effectLst>
                <a:latin typeface="標楷體" pitchFamily="65" charset="-120"/>
                <a:ea typeface="標楷體" pitchFamily="65" charset="-120"/>
              </a:rPr>
              <a:t>  </a:t>
            </a:r>
            <a:r>
              <a:rPr lang="zh-TW" altLang="zh-TW" sz="5400" b="1" i="1" cap="none" spc="0" dirty="0" smtClean="0">
                <a:ln w="11430"/>
                <a:solidFill>
                  <a:srgbClr val="7030A0"/>
                </a:solidFill>
                <a:effectLst>
                  <a:outerShdw blurRad="50800" dist="39000" dir="5460000" algn="tl">
                    <a:srgbClr val="000000">
                      <a:alpha val="38000"/>
                    </a:srgbClr>
                  </a:outerShdw>
                </a:effectLst>
                <a:latin typeface="標楷體" pitchFamily="65" charset="-120"/>
                <a:ea typeface="標楷體" pitchFamily="65" charset="-120"/>
              </a:rPr>
              <a:t>敬請指教</a:t>
            </a:r>
            <a:endParaRPr lang="zh-TW" altLang="en-US" sz="5400" b="1" cap="none" spc="0" dirty="0">
              <a:ln w="11430"/>
              <a:solidFill>
                <a:srgbClr val="7030A0"/>
              </a:solidFill>
              <a:effectLst>
                <a:outerShdw blurRad="50800" dist="39000" dir="5460000" algn="tl">
                  <a:srgbClr val="000000">
                    <a:alpha val="38000"/>
                  </a:srgbClr>
                </a:outerShdw>
              </a:effectLst>
            </a:endParaRPr>
          </a:p>
        </p:txBody>
      </p:sp>
      <p:pic>
        <p:nvPicPr>
          <p:cNvPr id="8" name="Picture 2" descr="MC900425802[1]"/>
          <p:cNvPicPr>
            <a:picLocks noChangeAspect="1" noChangeArrowheads="1"/>
          </p:cNvPicPr>
          <p:nvPr/>
        </p:nvPicPr>
        <p:blipFill>
          <a:blip r:embed="rId2" cstate="print"/>
          <a:srcRect/>
          <a:stretch>
            <a:fillRect/>
          </a:stretch>
        </p:blipFill>
        <p:spPr bwMode="auto">
          <a:xfrm>
            <a:off x="5940152" y="1340768"/>
            <a:ext cx="2471363" cy="17281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l="15750" t="31500" r="23625" b="21000"/>
          <a:stretch>
            <a:fillRect/>
          </a:stretch>
        </p:blipFill>
        <p:spPr bwMode="auto">
          <a:xfrm>
            <a:off x="3491880" y="3573016"/>
            <a:ext cx="4612299" cy="2710322"/>
          </a:xfrm>
          <a:prstGeom prst="rect">
            <a:avLst/>
          </a:prstGeom>
          <a:noFill/>
          <a:ln w="9525">
            <a:noFill/>
            <a:miter lim="800000"/>
            <a:headEnd/>
            <a:tailEnd/>
          </a:ln>
          <a:effectLst/>
        </p:spPr>
      </p:pic>
      <p:sp>
        <p:nvSpPr>
          <p:cNvPr id="2" name="標題 1"/>
          <p:cNvSpPr>
            <a:spLocks noGrp="1"/>
          </p:cNvSpPr>
          <p:nvPr>
            <p:ph type="title"/>
          </p:nvPr>
        </p:nvSpPr>
        <p:spPr>
          <a:xfrm>
            <a:off x="1259632" y="116632"/>
            <a:ext cx="7467600" cy="1143000"/>
          </a:xfrm>
        </p:spPr>
        <p:txBody>
          <a:bodyPr>
            <a:noAutofit/>
          </a:bodyPr>
          <a:lstStyle/>
          <a:p>
            <a:r>
              <a:rPr lang="zh-TW" altLang="zh-TW" sz="3600" dirty="0" smtClean="0">
                <a:latin typeface="標楷體" pitchFamily="65" charset="-120"/>
                <a:ea typeface="標楷體" pitchFamily="65" charset="-120"/>
              </a:rPr>
              <a:t>檔案立案</a:t>
            </a:r>
            <a:r>
              <a:rPr lang="zh-TW" altLang="zh-TW" sz="3600" dirty="0" smtClean="0">
                <a:latin typeface="標楷體" pitchFamily="65" charset="-120"/>
                <a:ea typeface="標楷體" pitchFamily="65" charset="-120"/>
              </a:rPr>
              <a:t>編目</a:t>
            </a:r>
            <a:r>
              <a:rPr lang="zh-TW" altLang="en-US" sz="3600" dirty="0" smtClean="0">
                <a:latin typeface="標楷體" pitchFamily="65" charset="-120"/>
                <a:ea typeface="標楷體" pitchFamily="65" charset="-120"/>
              </a:rPr>
              <a:t>之</a:t>
            </a:r>
            <a:r>
              <a:rPr lang="zh-TW" altLang="zh-TW" sz="3600" dirty="0" smtClean="0">
                <a:latin typeface="標楷體" pitchFamily="65" charset="-120"/>
                <a:ea typeface="標楷體" pitchFamily="65" charset="-120"/>
              </a:rPr>
              <a:t>意義</a:t>
            </a:r>
            <a:r>
              <a:rPr lang="zh-TW" altLang="en-US" sz="3600" dirty="0" smtClean="0">
                <a:latin typeface="標楷體" pitchFamily="65" charset="-120"/>
                <a:ea typeface="標楷體" pitchFamily="65" charset="-120"/>
              </a:rPr>
              <a:t>與目的</a:t>
            </a:r>
            <a:endParaRPr lang="zh-TW" altLang="en-US" sz="3600" dirty="0">
              <a:latin typeface="標楷體" pitchFamily="65" charset="-120"/>
              <a:ea typeface="標楷體" pitchFamily="65" charset="-120"/>
            </a:endParaRPr>
          </a:p>
        </p:txBody>
      </p:sp>
      <p:sp>
        <p:nvSpPr>
          <p:cNvPr id="3" name="內容版面配置區 2"/>
          <p:cNvSpPr>
            <a:spLocks noGrp="1"/>
          </p:cNvSpPr>
          <p:nvPr>
            <p:ph sz="quarter" idx="1"/>
          </p:nvPr>
        </p:nvSpPr>
        <p:spPr>
          <a:xfrm>
            <a:off x="755576" y="1772816"/>
            <a:ext cx="7558948" cy="3456384"/>
          </a:xfrm>
        </p:spPr>
        <p:txBody>
          <a:bodyPr/>
          <a:lstStyle/>
          <a:p>
            <a:r>
              <a:rPr lang="zh-TW" altLang="en-US" dirty="0" smtClean="0">
                <a:latin typeface="標楷體" pitchFamily="65" charset="-120"/>
                <a:ea typeface="標楷體" pitchFamily="65" charset="-120"/>
              </a:rPr>
              <a:t>意義</a:t>
            </a:r>
            <a:endParaRPr lang="en-US" altLang="zh-TW" dirty="0" smtClean="0">
              <a:latin typeface="標楷體" pitchFamily="65" charset="-120"/>
              <a:ea typeface="標楷體" pitchFamily="65" charset="-120"/>
            </a:endParaRPr>
          </a:p>
          <a:p>
            <a:pPr lvl="1"/>
            <a:r>
              <a:rPr lang="zh-TW" altLang="zh-TW" sz="2200" dirty="0" smtClean="0">
                <a:solidFill>
                  <a:srgbClr val="0000FF"/>
                </a:solidFill>
                <a:latin typeface="標楷體" pitchFamily="65" charset="-120"/>
                <a:ea typeface="標楷體" pitchFamily="65" charset="-120"/>
              </a:rPr>
              <a:t>依檔案來源、內容及形式歸類，便於管理、查檢及應用</a:t>
            </a:r>
          </a:p>
          <a:p>
            <a:pPr lvl="1"/>
            <a:r>
              <a:rPr lang="zh-TW" altLang="zh-TW" sz="2200" dirty="0" smtClean="0">
                <a:solidFill>
                  <a:srgbClr val="0000FF"/>
                </a:solidFill>
                <a:latin typeface="標楷體" pitchFamily="65" charset="-120"/>
                <a:ea typeface="標楷體" pitchFamily="65" charset="-120"/>
              </a:rPr>
              <a:t>建立檔案間之關聯及具體呈現檔案之保存價值</a:t>
            </a:r>
          </a:p>
          <a:p>
            <a:pPr lvl="1"/>
            <a:r>
              <a:rPr lang="zh-TW" altLang="zh-TW" sz="2200" dirty="0" smtClean="0">
                <a:solidFill>
                  <a:srgbClr val="0000FF"/>
                </a:solidFill>
                <a:latin typeface="標楷體" pitchFamily="65" charset="-120"/>
                <a:ea typeface="標楷體" pitchFamily="65" charset="-120"/>
              </a:rPr>
              <a:t>建立檔案分級管理之基礎，支援檔案銷毀、移轉作業</a:t>
            </a:r>
            <a:endParaRPr lang="en-US" altLang="zh-TW" sz="2200" dirty="0" smtClean="0">
              <a:solidFill>
                <a:srgbClr val="0000FF"/>
              </a:solidFill>
              <a:latin typeface="標楷體" pitchFamily="65" charset="-120"/>
              <a:ea typeface="標楷體" pitchFamily="65" charset="-120"/>
            </a:endParaRPr>
          </a:p>
          <a:p>
            <a:r>
              <a:rPr lang="zh-TW" altLang="en-US" dirty="0" smtClean="0">
                <a:latin typeface="標楷體" pitchFamily="65" charset="-120"/>
                <a:ea typeface="標楷體" pitchFamily="65" charset="-120"/>
              </a:rPr>
              <a:t>目的</a:t>
            </a:r>
            <a:endParaRPr lang="en-US" altLang="zh-TW" dirty="0" smtClean="0">
              <a:latin typeface="標楷體" pitchFamily="65" charset="-120"/>
              <a:ea typeface="標楷體" pitchFamily="65" charset="-120"/>
            </a:endParaRPr>
          </a:p>
          <a:p>
            <a:pPr lvl="1"/>
            <a:r>
              <a:rPr lang="zh-TW" altLang="zh-TW" sz="2200" dirty="0" smtClean="0">
                <a:solidFill>
                  <a:srgbClr val="0000FF"/>
                </a:solidFill>
                <a:latin typeface="標楷體" pitchFamily="65" charset="-120"/>
                <a:ea typeface="標楷體" pitchFamily="65" charset="-120"/>
              </a:rPr>
              <a:t>內部管理使用</a:t>
            </a:r>
          </a:p>
          <a:p>
            <a:pPr lvl="1"/>
            <a:r>
              <a:rPr lang="zh-TW" altLang="zh-TW" sz="2200" dirty="0" smtClean="0">
                <a:solidFill>
                  <a:srgbClr val="0000FF"/>
                </a:solidFill>
                <a:latin typeface="標楷體" pitchFamily="65" charset="-120"/>
                <a:ea typeface="標楷體" pitchFamily="65" charset="-120"/>
              </a:rPr>
              <a:t>外部查詢應用</a:t>
            </a:r>
          </a:p>
          <a:p>
            <a:pPr lvl="1"/>
            <a:endParaRPr lang="zh-TW" altLang="zh-TW"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79712" y="1052736"/>
            <a:ext cx="7467600" cy="1143000"/>
          </a:xfrm>
        </p:spPr>
        <p:txBody>
          <a:bodyPr>
            <a:noAutofit/>
          </a:bodyPr>
          <a:lstStyle/>
          <a:p>
            <a:r>
              <a:rPr lang="zh-TW" altLang="zh-TW" sz="3600" dirty="0" smtClean="0">
                <a:latin typeface="標楷體" pitchFamily="65" charset="-120"/>
                <a:ea typeface="標楷體" pitchFamily="65" charset="-120"/>
              </a:rPr>
              <a:t>檔案整理作業步驟</a:t>
            </a:r>
            <a:br>
              <a:rPr lang="zh-TW" altLang="zh-TW" sz="3600" dirty="0" smtClean="0">
                <a:latin typeface="標楷體" pitchFamily="65" charset="-120"/>
                <a:ea typeface="標楷體" pitchFamily="65" charset="-120"/>
              </a:rPr>
            </a:br>
            <a:endParaRPr lang="zh-TW" altLang="en-US" sz="3600" dirty="0">
              <a:latin typeface="標楷體" pitchFamily="65" charset="-120"/>
              <a:ea typeface="標楷體" pitchFamily="65" charset="-120"/>
            </a:endParaRPr>
          </a:p>
        </p:txBody>
      </p:sp>
      <p:sp>
        <p:nvSpPr>
          <p:cNvPr id="3" name="內容版面配置區 2"/>
          <p:cNvSpPr>
            <a:spLocks noGrp="1"/>
          </p:cNvSpPr>
          <p:nvPr>
            <p:ph sz="quarter" idx="1"/>
          </p:nvPr>
        </p:nvSpPr>
        <p:spPr>
          <a:xfrm>
            <a:off x="1907704" y="2348880"/>
            <a:ext cx="5369024" cy="2740896"/>
          </a:xfrm>
        </p:spPr>
        <p:txBody>
          <a:bodyPr>
            <a:normAutofit/>
          </a:bodyPr>
          <a:lstStyle/>
          <a:p>
            <a:r>
              <a:rPr lang="en-US" altLang="zh-TW" sz="3200" dirty="0" smtClean="0">
                <a:latin typeface="標楷體" pitchFamily="65" charset="-120"/>
                <a:ea typeface="標楷體" pitchFamily="65" charset="-120"/>
              </a:rPr>
              <a:t>Step 1</a:t>
            </a:r>
            <a:r>
              <a:rPr lang="zh-TW" altLang="zh-TW" sz="3200" dirty="0" smtClean="0">
                <a:latin typeface="標楷體" pitchFamily="65" charset="-120"/>
                <a:ea typeface="標楷體" pitchFamily="65" charset="-120"/>
              </a:rPr>
              <a:t>：</a:t>
            </a:r>
            <a:r>
              <a:rPr lang="zh-TW" altLang="zh-TW" sz="3200" dirty="0" smtClean="0">
                <a:solidFill>
                  <a:srgbClr val="0000FF"/>
                </a:solidFill>
                <a:latin typeface="標楷體" pitchFamily="65" charset="-120"/>
                <a:ea typeface="標楷體" pitchFamily="65" charset="-120"/>
              </a:rPr>
              <a:t>分類   </a:t>
            </a:r>
          </a:p>
          <a:p>
            <a:r>
              <a:rPr lang="en-US" altLang="zh-TW" sz="3200" dirty="0" smtClean="0">
                <a:latin typeface="標楷體" pitchFamily="65" charset="-120"/>
                <a:ea typeface="標楷體" pitchFamily="65" charset="-120"/>
              </a:rPr>
              <a:t>Step 2</a:t>
            </a:r>
            <a:r>
              <a:rPr lang="zh-TW" altLang="zh-TW" sz="3200" dirty="0" smtClean="0">
                <a:latin typeface="標楷體" pitchFamily="65" charset="-120"/>
                <a:ea typeface="標楷體" pitchFamily="65" charset="-120"/>
              </a:rPr>
              <a:t>：</a:t>
            </a:r>
            <a:r>
              <a:rPr lang="zh-TW" altLang="zh-TW" sz="3200" dirty="0" smtClean="0">
                <a:solidFill>
                  <a:srgbClr val="0000FF"/>
                </a:solidFill>
                <a:latin typeface="標楷體" pitchFamily="65" charset="-120"/>
                <a:ea typeface="標楷體" pitchFamily="65" charset="-120"/>
              </a:rPr>
              <a:t>編案</a:t>
            </a:r>
          </a:p>
          <a:p>
            <a:r>
              <a:rPr lang="en-US" altLang="zh-TW" sz="3200" dirty="0" smtClean="0">
                <a:latin typeface="標楷體" pitchFamily="65" charset="-120"/>
                <a:ea typeface="標楷體" pitchFamily="65" charset="-120"/>
              </a:rPr>
              <a:t>Step 3</a:t>
            </a:r>
            <a:r>
              <a:rPr lang="zh-TW" altLang="zh-TW" sz="3200" dirty="0" smtClean="0">
                <a:latin typeface="標楷體" pitchFamily="65" charset="-120"/>
                <a:ea typeface="標楷體" pitchFamily="65" charset="-120"/>
              </a:rPr>
              <a:t>：</a:t>
            </a:r>
            <a:r>
              <a:rPr lang="zh-TW" altLang="zh-TW" sz="3200" dirty="0" smtClean="0">
                <a:solidFill>
                  <a:srgbClr val="0000FF"/>
                </a:solidFill>
                <a:latin typeface="標楷體" pitchFamily="65" charset="-120"/>
                <a:ea typeface="標楷體" pitchFamily="65" charset="-120"/>
              </a:rPr>
              <a:t>立卷</a:t>
            </a:r>
            <a:endParaRPr lang="zh-TW" altLang="zh-TW" sz="320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9453</TotalTime>
  <Words>6226</Words>
  <Application>Microsoft Office PowerPoint</Application>
  <PresentationFormat>如螢幕大小 (4:3)</PresentationFormat>
  <Paragraphs>786</Paragraphs>
  <Slides>77</Slides>
  <Notes>21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77</vt:i4>
      </vt:variant>
    </vt:vector>
  </HeadingPairs>
  <TitlesOfParts>
    <vt:vector size="79" baseType="lpstr">
      <vt:lpstr>壁窗</vt:lpstr>
      <vt:lpstr>工作表</vt:lpstr>
      <vt:lpstr>PowerPoint 簡報</vt:lpstr>
      <vt:lpstr>報告大綱</vt:lpstr>
      <vt:lpstr>檔案</vt:lpstr>
      <vt:lpstr>檔案管理作業流程</vt:lpstr>
      <vt:lpstr>檔案管理葵花寶典</vt:lpstr>
      <vt:lpstr>各類檔案保存年限基準表</vt:lpstr>
      <vt:lpstr>檔案立案編目與應用之關係</vt:lpstr>
      <vt:lpstr>檔案立案編目之意義與目的</vt:lpstr>
      <vt:lpstr>檔案整理作業步驟 </vt:lpstr>
      <vt:lpstr>Step 1：分類 </vt:lpstr>
      <vt:lpstr>Step 2：編案</vt:lpstr>
      <vt:lpstr>Step 2：編案 </vt:lpstr>
      <vt:lpstr>Step 2：編案 </vt:lpstr>
      <vt:lpstr>Step 2：編案</vt:lpstr>
      <vt:lpstr>Step 3：立卷 </vt:lpstr>
      <vt:lpstr>檔案編目單元</vt:lpstr>
      <vt:lpstr>  檔案整理單元：案件</vt:lpstr>
      <vt:lpstr>  檔案整理單元：案卷</vt:lpstr>
      <vt:lpstr>著錄來源 </vt:lpstr>
      <vt:lpstr>著錄時機 </vt:lpstr>
      <vt:lpstr>案件編目著錄項目</vt:lpstr>
      <vt:lpstr>案卷編目著錄項目</vt:lpstr>
      <vt:lpstr>年度號</vt:lpstr>
      <vt:lpstr>案名項 </vt:lpstr>
      <vt:lpstr>案名編列注意事項 </vt:lpstr>
      <vt:lpstr>案名編列注意事項 </vt:lpstr>
      <vt:lpstr>案名編列注意事項 </vt:lpstr>
      <vt:lpstr>案名編列注意事項 </vt:lpstr>
      <vt:lpstr>案名編列注意事項 </vt:lpstr>
      <vt:lpstr>檔案產生者項 </vt:lpstr>
      <vt:lpstr>檔案產生者項 </vt:lpstr>
      <vt:lpstr>檔案產生者項 </vt:lpstr>
      <vt:lpstr>日期項 </vt:lpstr>
      <vt:lpstr>文件產生日期</vt:lpstr>
      <vt:lpstr>案情摘要 </vt:lpstr>
      <vt:lpstr>案情摘要範例 </vt:lpstr>
      <vt:lpstr>  案情摘要範例</vt:lpstr>
      <vt:lpstr>案情摘要範例</vt:lpstr>
      <vt:lpstr>案情摘要範例</vt:lpstr>
      <vt:lpstr>主題項 </vt:lpstr>
      <vt:lpstr>主題項範例 </vt:lpstr>
      <vt:lpstr>案卷層級編目範例</vt:lpstr>
      <vt:lpstr>PowerPoint 簡報</vt:lpstr>
      <vt:lpstr>考評常見問題與建議</vt:lpstr>
      <vt:lpstr>考評常見問題與建議</vt:lpstr>
      <vt:lpstr>考評常見問題與建議</vt:lpstr>
      <vt:lpstr>檔案應用法令依據</vt:lpstr>
      <vt:lpstr>機關應辦事項</vt:lpstr>
      <vt:lpstr>檔案申請應用作業流程</vt:lpstr>
      <vt:lpstr>檔案應用申請</vt:lpstr>
      <vt:lpstr>申請書應載事項</vt:lpstr>
      <vt:lpstr>審核及回覆</vt:lpstr>
      <vt:lpstr>機關檔案應用准駁依據</vt:lpstr>
      <vt:lpstr>機關檔案應用准駁依據</vt:lpstr>
      <vt:lpstr>分離原則</vt:lpstr>
      <vt:lpstr>收費標準</vt:lpstr>
      <vt:lpstr>推廣應用服務之作法</vt:lpstr>
      <vt:lpstr>推廣應用服務之作法</vt:lpstr>
      <vt:lpstr>法務部檔案應用作業規定</vt:lpstr>
      <vt:lpstr>法務部檔案應用服務處所</vt:lpstr>
      <vt:lpstr>法務部檔案應用統計</vt:lpstr>
      <vt:lpstr>法務部檔案加值應用作法-1</vt:lpstr>
      <vt:lpstr>法務部檔案加值應用作法-2</vt:lpstr>
      <vt:lpstr>法務部檔案加值應用作法-3</vt:lpstr>
      <vt:lpstr>法務部檔案加值應用作法-3（續）</vt:lpstr>
      <vt:lpstr>展覽特色</vt:lpstr>
      <vt:lpstr>展覽成果</vt:lpstr>
      <vt:lpstr>所屬機關檔案應用服務績優作為</vt:lpstr>
      <vt:lpstr>機關檔案應用服務績優作為</vt:lpstr>
      <vt:lpstr>機關檔案應用服務績優作為</vt:lpstr>
      <vt:lpstr>檔案加值應用主題舉例</vt:lpstr>
      <vt:lpstr>檔案加值應用主題舉例</vt:lpstr>
      <vt:lpstr>檔案加值應用主題舉例</vt:lpstr>
      <vt:lpstr>稅務機關檔案展覽舉例</vt:lpstr>
      <vt:lpstr>檔案加值應用效益</vt:lpstr>
      <vt:lpstr>結語</vt:lpstr>
      <vt:lpstr>PowerPoint 簡報</vt:lpstr>
    </vt:vector>
  </TitlesOfParts>
  <Company>MOJ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檔案編目立案            與案例研討 </dc:title>
  <dc:creator>MOJ</dc:creator>
  <cp:lastModifiedBy>MOJ</cp:lastModifiedBy>
  <cp:revision>972</cp:revision>
  <dcterms:created xsi:type="dcterms:W3CDTF">2013-07-05T06:22:06Z</dcterms:created>
  <dcterms:modified xsi:type="dcterms:W3CDTF">2014-11-19T09:28:57Z</dcterms:modified>
</cp:coreProperties>
</file>